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3" r:id="rId19"/>
    <p:sldId id="273" r:id="rId20"/>
    <p:sldId id="281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2" r:id="rId29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5" autoAdjust="0"/>
    <p:restoredTop sz="94660"/>
  </p:normalViewPr>
  <p:slideViewPr>
    <p:cSldViewPr>
      <p:cViewPr varScale="1">
        <p:scale>
          <a:sx n="80" d="100"/>
          <a:sy n="80" d="100"/>
        </p:scale>
        <p:origin x="-5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4501F6-1ACF-4F37-8D08-4217B55891A0}" type="datetimeFigureOut">
              <a:rPr lang="bg-BG" smtClean="0"/>
              <a:pPr/>
              <a:t>06.1.2011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056BF-EB50-4252-BA11-986117951A23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056BF-EB50-4252-BA11-986117951A23}" type="slidenum">
              <a:rPr lang="bg-BG" smtClean="0"/>
              <a:pPr/>
              <a:t>27</a:t>
            </a:fld>
            <a:endParaRPr lang="bg-B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2BC643B-6BE7-42D3-AAFF-9C74234BA7C8}" type="datetimeFigureOut">
              <a:rPr lang="bg-BG" smtClean="0"/>
              <a:pPr/>
              <a:t>06.1.2011 г.</a:t>
            </a:fld>
            <a:endParaRPr lang="bg-BG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bg-BG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16D0D2F-A739-45EA-956C-A0E4BCBDDC78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643B-6BE7-42D3-AAFF-9C74234BA7C8}" type="datetimeFigureOut">
              <a:rPr lang="bg-BG" smtClean="0"/>
              <a:pPr/>
              <a:t>06.1.2011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0D2F-A739-45EA-956C-A0E4BCBDDC78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643B-6BE7-42D3-AAFF-9C74234BA7C8}" type="datetimeFigureOut">
              <a:rPr lang="bg-BG" smtClean="0"/>
              <a:pPr/>
              <a:t>06.1.2011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0D2F-A739-45EA-956C-A0E4BCBDDC78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643B-6BE7-42D3-AAFF-9C74234BA7C8}" type="datetimeFigureOut">
              <a:rPr lang="bg-BG" smtClean="0"/>
              <a:pPr/>
              <a:t>06.1.2011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0D2F-A739-45EA-956C-A0E4BCBDDC78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2BC643B-6BE7-42D3-AAFF-9C74234BA7C8}" type="datetimeFigureOut">
              <a:rPr lang="bg-BG" smtClean="0"/>
              <a:pPr/>
              <a:t>06.1.2011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16D0D2F-A739-45EA-956C-A0E4BCBDDC78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643B-6BE7-42D3-AAFF-9C74234BA7C8}" type="datetimeFigureOut">
              <a:rPr lang="bg-BG" smtClean="0"/>
              <a:pPr/>
              <a:t>06.1.2011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0D2F-A739-45EA-956C-A0E4BCBDDC78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643B-6BE7-42D3-AAFF-9C74234BA7C8}" type="datetimeFigureOut">
              <a:rPr lang="bg-BG" smtClean="0"/>
              <a:pPr/>
              <a:t>06.1.2011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0D2F-A739-45EA-956C-A0E4BCBDDC78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643B-6BE7-42D3-AAFF-9C74234BA7C8}" type="datetimeFigureOut">
              <a:rPr lang="bg-BG" smtClean="0"/>
              <a:pPr/>
              <a:t>06.1.2011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0D2F-A739-45EA-956C-A0E4BCBDDC78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643B-6BE7-42D3-AAFF-9C74234BA7C8}" type="datetimeFigureOut">
              <a:rPr lang="bg-BG" smtClean="0"/>
              <a:pPr/>
              <a:t>06.1.2011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0D2F-A739-45EA-956C-A0E4BCBDDC78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643B-6BE7-42D3-AAFF-9C74234BA7C8}" type="datetimeFigureOut">
              <a:rPr lang="bg-BG" smtClean="0"/>
              <a:pPr/>
              <a:t>06.1.2011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0D2F-A739-45EA-956C-A0E4BCBDDC78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643B-6BE7-42D3-AAFF-9C74234BA7C8}" type="datetimeFigureOut">
              <a:rPr lang="bg-BG" smtClean="0"/>
              <a:pPr/>
              <a:t>06.1.2011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0D2F-A739-45EA-956C-A0E4BCBDDC78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2BC643B-6BE7-42D3-AAFF-9C74234BA7C8}" type="datetimeFigureOut">
              <a:rPr lang="bg-BG" smtClean="0"/>
              <a:pPr/>
              <a:t>06.1.2011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bg-BG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16D0D2F-A739-45EA-956C-A0E4BCBDDC78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goodfood.bg/files/2010/09/anason-zvezdoviden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1/19/Illustration_Sanicula_europaea0.jpg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hyperlink" Target="http://bilka.info/%d1%80%d0%b5%d0%b7%d0%b5%d0%bd%d0%b5-foeniculum-vulgare-mill/2-16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Лечебни видове от сем. </a:t>
            </a:r>
            <a:r>
              <a:rPr lang="en-US" dirty="0" err="1" smtClean="0"/>
              <a:t>Apiaceae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Милена Николова Николова</a:t>
            </a:r>
            <a:endParaRPr lang="bg-B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Хранителни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Apium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graveolens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L.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bg-BG" sz="2800" dirty="0" smtClean="0">
                <a:solidFill>
                  <a:srgbClr val="00B050"/>
                </a:solidFill>
                <a:latin typeface="Calibri" pitchFamily="34" charset="0"/>
              </a:rPr>
              <a:t>- Целина</a:t>
            </a:r>
            <a:endParaRPr lang="bg-BG" dirty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22533" name="Picture 5" descr="C:\Documents and Settings\Milena\Desktop\целин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581128"/>
            <a:ext cx="2517672" cy="1694433"/>
          </a:xfrm>
          <a:prstGeom prst="rect">
            <a:avLst/>
          </a:prstGeom>
          <a:noFill/>
        </p:spPr>
      </p:pic>
      <p:pic>
        <p:nvPicPr>
          <p:cNvPr id="22534" name="Picture 6" descr="C:\Documents and Settings\Milena\Desktop\целина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060848"/>
            <a:ext cx="1258204" cy="1872208"/>
          </a:xfrm>
          <a:prstGeom prst="rect">
            <a:avLst/>
          </a:prstGeom>
          <a:noFill/>
        </p:spPr>
      </p:pic>
      <p:pic>
        <p:nvPicPr>
          <p:cNvPr id="22536" name="Picture 8" descr="http://www.agrobiostim.com/foto/foto_technologies/zelenchukovi/celina_apium_graveolens_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2132856"/>
            <a:ext cx="2133600" cy="2085976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11560" y="4005064"/>
            <a:ext cx="1608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dirty="0" smtClean="0"/>
              <a:t>кореноплодна</a:t>
            </a:r>
            <a:endParaRPr lang="bg-BG" dirty="0"/>
          </a:p>
        </p:txBody>
      </p:sp>
      <p:sp>
        <p:nvSpPr>
          <p:cNvPr id="8" name="Rectangle 7"/>
          <p:cNvSpPr/>
          <p:nvPr/>
        </p:nvSpPr>
        <p:spPr>
          <a:xfrm>
            <a:off x="2987824" y="5877272"/>
            <a:ext cx="1914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листно-дръжкова </a:t>
            </a:r>
            <a:endParaRPr lang="bg-BG" dirty="0"/>
          </a:p>
        </p:txBody>
      </p:sp>
      <p:sp>
        <p:nvSpPr>
          <p:cNvPr id="9" name="Rectangle 8"/>
          <p:cNvSpPr/>
          <p:nvPr/>
        </p:nvSpPr>
        <p:spPr>
          <a:xfrm>
            <a:off x="3131840" y="3933056"/>
            <a:ext cx="848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dirty="0" smtClean="0"/>
              <a:t>листна</a:t>
            </a:r>
            <a:endParaRPr lang="bg-BG" dirty="0"/>
          </a:p>
        </p:txBody>
      </p:sp>
      <p:sp>
        <p:nvSpPr>
          <p:cNvPr id="10" name="Rectangle 9"/>
          <p:cNvSpPr/>
          <p:nvPr/>
        </p:nvSpPr>
        <p:spPr>
          <a:xfrm>
            <a:off x="5076056" y="1916833"/>
            <a:ext cx="37079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Дрога</a:t>
            </a:r>
            <a:r>
              <a:rPr lang="en-US" dirty="0" smtClean="0"/>
              <a:t>: </a:t>
            </a:r>
            <a:r>
              <a:rPr lang="bg-BG" dirty="0" smtClean="0"/>
              <a:t> Кореноплодът</a:t>
            </a:r>
            <a:r>
              <a:rPr lang="en-US" dirty="0" smtClean="0"/>
              <a:t> (Radix </a:t>
            </a:r>
            <a:r>
              <a:rPr lang="en-US" dirty="0" err="1" smtClean="0"/>
              <a:t>Apii</a:t>
            </a:r>
            <a:r>
              <a:rPr lang="en-US" dirty="0" smtClean="0"/>
              <a:t>) </a:t>
            </a:r>
            <a:r>
              <a:rPr lang="bg-BG" dirty="0" smtClean="0"/>
              <a:t>и </a:t>
            </a:r>
            <a:r>
              <a:rPr lang="en-US" dirty="0" smtClean="0"/>
              <a:t> </a:t>
            </a:r>
            <a:r>
              <a:rPr lang="bg-BG" dirty="0" smtClean="0"/>
              <a:t>плодчета</a:t>
            </a:r>
            <a:r>
              <a:rPr lang="en-US" dirty="0" smtClean="0"/>
              <a:t> (</a:t>
            </a:r>
            <a:r>
              <a:rPr lang="en-US" dirty="0" err="1" smtClean="0"/>
              <a:t>Fructus</a:t>
            </a:r>
            <a:r>
              <a:rPr lang="en-US" dirty="0" smtClean="0"/>
              <a:t> </a:t>
            </a:r>
            <a:r>
              <a:rPr lang="en-US" dirty="0" err="1" smtClean="0"/>
              <a:t>Apii</a:t>
            </a:r>
            <a:r>
              <a:rPr lang="en-US" dirty="0" smtClean="0"/>
              <a:t>). </a:t>
            </a:r>
            <a:endParaRPr lang="bg-BG" dirty="0" smtClean="0"/>
          </a:p>
          <a:p>
            <a:r>
              <a:rPr lang="ru-RU" dirty="0" smtClean="0"/>
              <a:t> източник на витамин C</a:t>
            </a:r>
            <a:r>
              <a:rPr lang="en-US" dirty="0" smtClean="0"/>
              <a:t>, </a:t>
            </a:r>
            <a:r>
              <a:rPr lang="ru-RU" dirty="0" smtClean="0"/>
              <a:t>диетични фибри, </a:t>
            </a:r>
            <a:r>
              <a:rPr lang="en-US" dirty="0" smtClean="0"/>
              <a:t>K</a:t>
            </a:r>
            <a:r>
              <a:rPr lang="ru-RU" dirty="0" smtClean="0"/>
              <a:t>, фолат, молибден, манган и витамин B6</a:t>
            </a:r>
            <a:r>
              <a:rPr lang="en-US" dirty="0" smtClean="0"/>
              <a:t>, Ca</a:t>
            </a:r>
            <a:r>
              <a:rPr lang="ru-RU" dirty="0" smtClean="0"/>
              <a:t>, витамин В1, витамин В2, </a:t>
            </a:r>
            <a:r>
              <a:rPr lang="en-US" dirty="0" smtClean="0">
                <a:latin typeface="Calibri" pitchFamily="34" charset="0"/>
              </a:rPr>
              <a:t>Mg</a:t>
            </a:r>
            <a:r>
              <a:rPr lang="ru-RU" dirty="0" smtClean="0"/>
              <a:t>, витамин А, </a:t>
            </a:r>
            <a:r>
              <a:rPr lang="en-US" dirty="0" smtClean="0"/>
              <a:t>P</a:t>
            </a:r>
            <a:r>
              <a:rPr lang="ru-RU" dirty="0" smtClean="0"/>
              <a:t> и </a:t>
            </a:r>
            <a:r>
              <a:rPr lang="en-US" dirty="0" smtClean="0"/>
              <a:t>Fe</a:t>
            </a:r>
            <a:r>
              <a:rPr lang="bg-BG" dirty="0" smtClean="0"/>
              <a:t>. </a:t>
            </a:r>
            <a:r>
              <a:rPr lang="ru-RU" dirty="0" smtClean="0"/>
              <a:t>Целината съдържа </a:t>
            </a:r>
            <a:r>
              <a:rPr lang="en-US" dirty="0" smtClean="0"/>
              <a:t>Na</a:t>
            </a:r>
            <a:r>
              <a:rPr lang="ru-RU" dirty="0" smtClean="0"/>
              <a:t> в стебла</a:t>
            </a:r>
            <a:r>
              <a:rPr lang="bg-BG" dirty="0" smtClean="0"/>
              <a:t>та</a:t>
            </a:r>
            <a:r>
              <a:rPr lang="en-US" dirty="0" smtClean="0"/>
              <a:t>,</a:t>
            </a:r>
            <a:r>
              <a:rPr lang="bg-BG" b="1" dirty="0" smtClean="0"/>
              <a:t> кумарини</a:t>
            </a:r>
            <a:r>
              <a:rPr lang="en-US" dirty="0" smtClean="0"/>
              <a:t>.</a:t>
            </a:r>
            <a:endParaRPr lang="bg-BG" dirty="0" smtClean="0"/>
          </a:p>
          <a:p>
            <a:r>
              <a:rPr lang="bg-BG" dirty="0" smtClean="0"/>
              <a:t>Пикочогонно и възбуждащо апетита средство.</a:t>
            </a:r>
            <a:r>
              <a:rPr lang="ru-RU" dirty="0" smtClean="0"/>
              <a:t> Намалява  високо кръвно налягане; понижава нивата на холестерол в кръвта;</a:t>
            </a:r>
          </a:p>
          <a:p>
            <a:endParaRPr lang="ru-RU" dirty="0" smtClean="0"/>
          </a:p>
          <a:p>
            <a:endParaRPr lang="bg-B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Подправки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124744"/>
            <a:ext cx="8229600" cy="4937760"/>
          </a:xfrm>
        </p:spPr>
        <p:txBody>
          <a:bodyPr/>
          <a:lstStyle/>
          <a:p>
            <a:r>
              <a:rPr lang="en-US" sz="1800" i="1" dirty="0" err="1" smtClean="0">
                <a:solidFill>
                  <a:srgbClr val="00B050"/>
                </a:solidFill>
                <a:latin typeface="Calibri" pitchFamily="34" charset="0"/>
              </a:rPr>
              <a:t>Pimpinella</a:t>
            </a:r>
            <a:r>
              <a:rPr lang="en-US" sz="1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1800" i="1" dirty="0" err="1" smtClean="0">
                <a:solidFill>
                  <a:srgbClr val="00B050"/>
                </a:solidFill>
                <a:latin typeface="Calibri" pitchFamily="34" charset="0"/>
              </a:rPr>
              <a:t>anisum</a:t>
            </a:r>
            <a:r>
              <a:rPr lang="en-US" sz="1800" i="1" dirty="0" smtClean="0">
                <a:solidFill>
                  <a:srgbClr val="00B050"/>
                </a:solidFill>
                <a:latin typeface="Calibri" pitchFamily="34" charset="0"/>
              </a:rPr>
              <a:t> L. – </a:t>
            </a:r>
            <a:r>
              <a:rPr lang="bg-BG" sz="1800" i="1" dirty="0" smtClean="0">
                <a:solidFill>
                  <a:srgbClr val="00B050"/>
                </a:solidFill>
                <a:latin typeface="Calibri" pitchFamily="34" charset="0"/>
              </a:rPr>
              <a:t>Анасон</a:t>
            </a:r>
            <a:endParaRPr lang="en-US" sz="1800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en-US" sz="2800" i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>
              <a:buNone/>
            </a:pPr>
            <a:endParaRPr lang="en-US" sz="2800" i="1" dirty="0" smtClean="0">
              <a:solidFill>
                <a:srgbClr val="00B050"/>
              </a:solidFill>
              <a:latin typeface="Calibri" pitchFamily="34" charset="0"/>
            </a:endParaRPr>
          </a:p>
          <a:p>
            <a:pPr>
              <a:buNone/>
            </a:pPr>
            <a:endParaRPr lang="en-US" i="1" dirty="0" smtClean="0">
              <a:solidFill>
                <a:srgbClr val="00B050"/>
              </a:solidFill>
              <a:latin typeface="Calibri" pitchFamily="34" charset="0"/>
            </a:endParaRPr>
          </a:p>
          <a:p>
            <a:pPr>
              <a:buNone/>
            </a:pPr>
            <a:endParaRPr lang="en-US" i="1" dirty="0" smtClean="0">
              <a:solidFill>
                <a:srgbClr val="00B050"/>
              </a:solidFill>
              <a:latin typeface="Calibri" pitchFamily="34" charset="0"/>
            </a:endParaRPr>
          </a:p>
          <a:p>
            <a:pPr>
              <a:buNone/>
            </a:pPr>
            <a:endParaRPr lang="en-US" i="1" dirty="0" smtClean="0">
              <a:solidFill>
                <a:srgbClr val="00B050"/>
              </a:solidFill>
              <a:latin typeface="Calibri" pitchFamily="34" charset="0"/>
            </a:endParaRPr>
          </a:p>
          <a:p>
            <a:pPr>
              <a:buNone/>
            </a:pPr>
            <a:endParaRPr lang="bg-BG" i="1" dirty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5" name="Picture 4" descr="Анасон – звездовиден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356992"/>
            <a:ext cx="2383532" cy="1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C:\Documents and Settings\Milena\Desktop\semena na anas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509120"/>
            <a:ext cx="1715929" cy="1296144"/>
          </a:xfrm>
          <a:prstGeom prst="rect">
            <a:avLst/>
          </a:prstGeom>
          <a:noFill/>
        </p:spPr>
      </p:pic>
      <p:pic>
        <p:nvPicPr>
          <p:cNvPr id="23557" name="Picture 5" descr="http://www.seedman.com/image/hr3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7" y="1484784"/>
            <a:ext cx="2110165" cy="2592288"/>
          </a:xfrm>
          <a:prstGeom prst="rect">
            <a:avLst/>
          </a:prstGeom>
          <a:noFill/>
        </p:spPr>
      </p:pic>
      <p:pic>
        <p:nvPicPr>
          <p:cNvPr id="23559" name="Picture 7" descr="http://dic.academic.ru/pictures/wiki/files/73/Illicium_verum1b.SHS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1988840"/>
            <a:ext cx="2400266" cy="18002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467544" y="5805264"/>
            <a:ext cx="3456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Дрога</a:t>
            </a:r>
            <a:r>
              <a:rPr lang="en-US" dirty="0" smtClean="0"/>
              <a:t>: </a:t>
            </a:r>
            <a:r>
              <a:rPr lang="bg-BG" dirty="0" smtClean="0"/>
              <a:t> Плодчета</a:t>
            </a:r>
            <a:r>
              <a:rPr lang="en-US" dirty="0" smtClean="0"/>
              <a:t> (</a:t>
            </a:r>
            <a:r>
              <a:rPr lang="en-US" dirty="0" err="1" smtClean="0"/>
              <a:t>Fructus</a:t>
            </a:r>
            <a:r>
              <a:rPr lang="en-US" dirty="0" smtClean="0"/>
              <a:t> </a:t>
            </a:r>
            <a:r>
              <a:rPr lang="en-US" dirty="0" err="1" smtClean="0"/>
              <a:t>Anisi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bg-BG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395536" y="4005064"/>
            <a:ext cx="2448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bg-BG" dirty="0" smtClean="0"/>
              <a:t>медоносно растение</a:t>
            </a:r>
            <a:endParaRPr lang="en-US" i="1" dirty="0" smtClean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3635896" y="4791635"/>
            <a:ext cx="48245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g-BG" b="1" i="0" u="none" strike="noStrike" cap="none" normalizeH="0" baseline="0" dirty="0" smtClean="0">
                <a:ln>
                  <a:noFill/>
                </a:ln>
                <a:solidFill>
                  <a:srgbClr val="464646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Съдържание - </a:t>
            </a:r>
            <a:r>
              <a:rPr kumimoji="0" lang="bg-BG" b="0" i="0" u="none" strike="noStrike" cap="none" normalizeH="0" baseline="0" dirty="0" smtClean="0">
                <a:ln>
                  <a:noFill/>
                </a:ln>
                <a:solidFill>
                  <a:srgbClr val="464646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Етерично масло, съдържащо до 90% анетол, холин, тлъсто масло, анисалдехид, анискетон, белтъчни вещества, минерални соли, слуз и </a:t>
            </a:r>
            <a:r>
              <a:rPr kumimoji="0" lang="bg-BG" b="0" i="0" u="none" strike="noStrike" cap="none" normalizeH="0" baseline="0" smtClean="0">
                <a:ln>
                  <a:noFill/>
                </a:ln>
                <a:solidFill>
                  <a:srgbClr val="464646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др.</a:t>
            </a:r>
            <a:endParaRPr kumimoji="0" lang="bg-BG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0" y="1556792"/>
            <a:ext cx="1515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err="1" smtClean="0">
                <a:solidFill>
                  <a:srgbClr val="00B050"/>
                </a:solidFill>
                <a:latin typeface="Calibri" pitchFamily="34" charset="0"/>
              </a:rPr>
              <a:t>Magnoliaceae</a:t>
            </a:r>
            <a:endParaRPr lang="bg-BG" dirty="0"/>
          </a:p>
        </p:txBody>
      </p:sp>
      <p:sp>
        <p:nvSpPr>
          <p:cNvPr id="12" name="Rectangle 11"/>
          <p:cNvSpPr/>
          <p:nvPr/>
        </p:nvSpPr>
        <p:spPr>
          <a:xfrm>
            <a:off x="3923928" y="1196752"/>
            <a:ext cx="4356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err="1" smtClean="0">
                <a:solidFill>
                  <a:srgbClr val="00B050"/>
                </a:solidFill>
              </a:rPr>
              <a:t>Illicum</a:t>
            </a:r>
            <a:r>
              <a:rPr lang="en-US" i="1" dirty="0" smtClean="0">
                <a:solidFill>
                  <a:srgbClr val="00B050"/>
                </a:solidFill>
              </a:rPr>
              <a:t> </a:t>
            </a:r>
            <a:r>
              <a:rPr lang="en-US" i="1" dirty="0" err="1" smtClean="0">
                <a:solidFill>
                  <a:srgbClr val="00B050"/>
                </a:solidFill>
              </a:rPr>
              <a:t>verum</a:t>
            </a:r>
            <a:r>
              <a:rPr lang="en-US" i="1" dirty="0" smtClean="0"/>
              <a:t> </a:t>
            </a:r>
            <a:r>
              <a:rPr lang="en-US" i="1" dirty="0" smtClean="0">
                <a:solidFill>
                  <a:srgbClr val="00B050"/>
                </a:solidFill>
              </a:rPr>
              <a:t>Hook. f. </a:t>
            </a:r>
            <a:r>
              <a:rPr lang="en-US" dirty="0" smtClean="0">
                <a:solidFill>
                  <a:srgbClr val="00B050"/>
                </a:solidFill>
              </a:rPr>
              <a:t>-</a:t>
            </a:r>
            <a:r>
              <a:rPr lang="en-US" i="1" dirty="0" smtClean="0">
                <a:solidFill>
                  <a:srgbClr val="00B050"/>
                </a:solidFill>
                <a:latin typeface="Calibri" pitchFamily="34" charset="0"/>
              </a:rPr>
              <a:t>  </a:t>
            </a:r>
            <a:r>
              <a:rPr lang="bg-BG" i="1" dirty="0" smtClean="0">
                <a:solidFill>
                  <a:srgbClr val="00B050"/>
                </a:solidFill>
                <a:latin typeface="Calibri" pitchFamily="34" charset="0"/>
              </a:rPr>
              <a:t>Звездовиден</a:t>
            </a:r>
            <a:r>
              <a:rPr lang="en-US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bg-BG" i="1" dirty="0" smtClean="0">
                <a:solidFill>
                  <a:srgbClr val="00B050"/>
                </a:solidFill>
                <a:latin typeface="Calibri" pitchFamily="34" charset="0"/>
              </a:rPr>
              <a:t>анасон </a:t>
            </a:r>
            <a:endParaRPr lang="bg-B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Подправки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Coriandrum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sativum</a:t>
            </a:r>
            <a:r>
              <a:rPr lang="bg-BG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i="1" dirty="0" smtClean="0">
                <a:solidFill>
                  <a:srgbClr val="00B050"/>
                </a:solidFill>
                <a:latin typeface="Calibri" pitchFamily="34" charset="0"/>
              </a:rPr>
              <a:t>L.</a:t>
            </a:r>
            <a:r>
              <a:rPr lang="bg-BG" i="1" dirty="0" smtClean="0">
                <a:solidFill>
                  <a:srgbClr val="00B050"/>
                </a:solidFill>
                <a:latin typeface="Calibri" pitchFamily="34" charset="0"/>
              </a:rPr>
              <a:t> - Кориандър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Кориандър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5013176"/>
            <a:ext cx="25202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http://www.rcplondon.ac.uk/garden/plants/Coriandrum-sativum-RCP7-07-1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132856"/>
            <a:ext cx="2448272" cy="3672408"/>
          </a:xfrm>
          <a:prstGeom prst="rect">
            <a:avLst/>
          </a:prstGeom>
          <a:noFill/>
        </p:spPr>
      </p:pic>
      <p:pic>
        <p:nvPicPr>
          <p:cNvPr id="24584" name="Picture 8" descr="http://www.agrofolio.eu/uploads/images/Coriandrum_sativum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564904"/>
            <a:ext cx="3288104" cy="1994502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67544" y="5733256"/>
            <a:ext cx="2592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медоносно растение </a:t>
            </a:r>
            <a:endParaRPr lang="bg-BG" dirty="0"/>
          </a:p>
        </p:txBody>
      </p:sp>
      <p:sp>
        <p:nvSpPr>
          <p:cNvPr id="9" name="Rectangle 8"/>
          <p:cNvSpPr/>
          <p:nvPr/>
        </p:nvSpPr>
        <p:spPr>
          <a:xfrm>
            <a:off x="4716016" y="1700808"/>
            <a:ext cx="360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bg-BG" dirty="0" smtClean="0"/>
              <a:t>Дрога</a:t>
            </a:r>
            <a:r>
              <a:rPr lang="en-US" dirty="0" smtClean="0"/>
              <a:t>: </a:t>
            </a:r>
            <a:r>
              <a:rPr lang="bg-BG" dirty="0" smtClean="0"/>
              <a:t>Плодовете (Fructus Coriandri) и полученото от тях етерично масло (Oleum Coriandri). </a:t>
            </a:r>
          </a:p>
        </p:txBody>
      </p:sp>
      <p:pic>
        <p:nvPicPr>
          <p:cNvPr id="10" name="Picture 9" descr="http://kulinar.gbg.bg/uploads/articles/spice/cilantro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3284984"/>
            <a:ext cx="187220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2915816" y="4941168"/>
            <a:ext cx="2304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Силантрото може да бъде замразено и след това да бъде използвано за супи.</a:t>
            </a:r>
            <a:endParaRPr lang="ru-RU" dirty="0"/>
          </a:p>
        </p:txBody>
      </p:sp>
      <p:sp>
        <p:nvSpPr>
          <p:cNvPr id="12" name="Rectangle 11"/>
          <p:cNvSpPr/>
          <p:nvPr/>
        </p:nvSpPr>
        <p:spPr>
          <a:xfrm>
            <a:off x="5004048" y="4509120"/>
            <a:ext cx="33123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Съдържание  - кориандрол - осн. съставка на ет. масло. Освен етерично масло съдържа тлъсто масло, белтъчини, алкалоиди, флавоноиди, кумарини.</a:t>
            </a:r>
            <a:endParaRPr lang="ru-RU" dirty="0"/>
          </a:p>
        </p:txBody>
      </p:sp>
      <p:pic>
        <p:nvPicPr>
          <p:cNvPr id="1026" name="Picture 2" descr="C:\Documents and Settings\Milena\Desktop\coriandrum_sativum_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1700808"/>
            <a:ext cx="1557367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Подправки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196752"/>
            <a:ext cx="8229600" cy="493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Carum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carvi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L. – 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Ким</a:t>
            </a:r>
            <a:endParaRPr lang="en-US" sz="2800" i="1" dirty="0" smtClean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25605" name="AutoShape 5" descr="data:image/jpg;base64,/9j/4AAQSkZJRgABAQAAAQABAAD/2wBDAAkGBwgHBgkIBwgKCgkLDRYPDQwMDRsUFRAWIB0iIiAdHx8kKDQsJCYxJx8fLT0tMTU3Ojo6Iys/RD84QzQ5Ojf/2wBDAQoKCg0MDRoPDxo3JR8lNzc3Nzc3Nzc3Nzc3Nzc3Nzc3Nzc3Nzc3Nzc3Nzc3Nzc3Nzc3Nzc3Nzc3Nzc3Nzc3Nzf/wAARCACtANYDASIAAhEBAxEB/8QAGwAAAwEBAQEBAAAAAAAAAAAABAUGAwIAAQf/xABEEAACAgECAwYEAwQIBAYDAQABAgMEEQUhABIxBhMiQVFhFHGBkTJCoRUjUrEkM2JygpKi8AcWwdElNEOywuFkg7Px/8QAGQEBAQEBAQEAAAAAAAAAAAAAAgEDAAQF/8QAJREAAgIDAAMAAgMAAwAAAAAAAAECERIhMQMiQVFhBBMyQmJx/9oADAMBAAIRAxEAPwBEez8OmVTPyGR1ZMy7NhmlXbPry5+/FPrqpFqetMCSjV4pB7bq3/f7cKU7QtVjdU07ULAICLFYmUiXmUnBHKSNgTsR8+nCjTrWtQzx2dZglMDkRN3hztjYHzxyk4Ptx51NKLR9PB5If9srS1ux2lIjkFdPaQbgeKVsE/YtwBSqGLRNE0+IgSWD3sqj1c4UY+44J7f6dDLodFoJzOa3d1QBuZAST0Hn/wB+OmqWJNfrwwE80ESJEFPRuTIO3pzH9PTgx2nYqp6Fmv6jLqGvTaRTvVqdUsTYsu2Air4QufPYDYdTxRdnpK0Omzx1P3dfm7tLc1bnE+Ouc+XsBt6efCd+zEOmzAwwfEztnnl5VlIbz33wfmAevGseoBLHMt/GMRhLlfl5R5jKE8v2HFjJNKyODTdDlxNUVJ59PpW6/MCbNE92Aw2GQNgfYjgCtTSbUZW02URxzZbu0yk0Mm3QfmU75Az5bcbwTW0kexSiUsdm+FmWWNx5gqN8fMHjuavW1iLvdPC1bqNvEpwrt/ZPVWz+U8c3bFi0gKe5ajmMVmKOxKo/C2A0ij80ci7nzzkH678fLV3npQWYwZ4O8IEhGHjblPhcD83oRscccNnVnFO8PhdVi3hmI5TI48j6MT59CevG+jGMM5tABWxDqMHQEMcLKPQhuvoR78dFy+Bkktn3S5xJ2nnqk81Oxp0atjfAyQG29mzwFr0l2CtZrNztLUdTKG3DohGQP5j0wPbgnRW/Z3aSehcdeeVVrBgBnIlRSPs3OOCe1HLHr6PLukwRnU9PEo5s/fjo222c2noz1AA0tOsSEci2JqUnoYycjP0Y8Y9k4ZLFfVYdRtmKStMkUU8pBxIzEJ7YIJB8iD7cFdnao1HRLmmSAtOu0ak9JofCfqU5W+vCHtEZa2mR24EK1bckbWVTykjJX+RG3y4PGctoY6tpFe3SnMyNGIpAs/dsTJp8uMBgM7xkjcfY8LzpMMtuu9uVhcjqzPZm5wyuoyqkexxnP9obcUKTySxCxVljl1GpXy6Nkrdr43RvUjHX/twk1GWKjEJqgL1bUMgqB2IMTnPPCx9R1HzB8+NFQdjAXU1We3VNMyV4bbhBGwDqck5jJ6ggZKH5jrx6rS1evIV0HVlcqS3d/Ed25/vISDkfI8JI7L3NLrSW6rVQhMoiXYzyH8Tn0GMYHTb34MiguakVWN2CkYJfxAHHuCftwM2tGiimrKOFu2RQmaUomMlpuQYH97oOJ7tNZoaCk9+1cXUdctR8sfdHmSIEfiLHzxnGPpwyp9mPhSsllIbBOCJbpOAOvhQkAfUHgLtikFeGHTNPHxGszsjpyLtEBuTy49B9uK3ZMa4ei1+/U7N40WrLH3jhiZ1GVOMbnYHqSB+g4WdntOevfbUrVyKxqTEjLzMWyep2Uj9eH1DQ60VdH19579gjJzzRoP8AMR/1+XDRLtVV7nTaiAlcYqRnCnyBOMk+7bex4OSjw7BvoDLWlrF7MsBSzMCO/WUy8ynOcEnII5um2OvAixRy1I59XENipFL3ZghXwQjOO85QSHIOzcxPkARnjC4dXmlhS5C0UvO+HLFw+FOACcHPXfGMjjXQks1tWux3ayppU5ZJyCCY3KqG6dM4Vx68nHW5LeiSio7TCdG0+tTv6glylSX4fJdoxyhEJGHXz5cEbnYA7+vHd+CtFM0hhvKvmatWEqffnBP3xx0nxNaVk5z+1dNJCFt1mgxuh9QBkj1UkfL7JKIFWrAYEr3WaSL4tBIhfzicn0PRvQqeBJNuxxdKgOO7UjkKx6P37kZzqdgOxHqFyAPLfHHuA6+kpNLNDpTV9F1KNsWIpvDHIB5qeoOSPDuN8jj3Fo7JDXRqwd7ckgxMgLRqegxCzEn/ACY+THhV2qTn09pUOQ9GC0qnbmwBG4/QEemPfhpQ1SvqfbYQ0lKxtWevICNi7I6g/XY/Xj4iLJouk2HCyPXlkpyrjP4vHGCPmDwkvWwN+5hWox2ZtPtWJZRKkQkWqyleWQgB2IO+x/nxvamavrHxEShRJRdVYnGHVO7OT0/hP14Ig1FrVZbdaQNUmPK8cy5EL4OVznYHGx9iPLj7FIIWsSlSUEbCaBowXj23b0IwDuPQZ9Tzn6KKOhH3cmSfZfTbl+1NZaxPXlmnZogCynlyd8emcD34qZ4UgjI1SY34gPFK9Enl9udfEOJfsZRlns3J9Oo2pqpkIjnWdI3GM46+e/FdBFeSZpWh1HTrCgBLXd88Uo/t8m2fUjiuN7KpaF8UGkWpB8BZSKUbKC+cD2yAwPyzwU1G9FOTPVg1AAZLRyYlC/P8X0II4y1NIrEROv6fHynP9PojwsPVseEn2O/AI7yvCsuk6rWv1gdoJT4lH909PmDxMVZ2b+jK4IddrBLJevfQlYLMg5SxH5Jff0P+wtE8tyRJ5Iytk81O2uMcx5cHPuRv80PmeMrmpWrN3TprlqStVWUJKhbMfKevMckgeQz0z8+HrUlqT2iUiaRER053OJAjZRh/EVIx7jY8c7RU1LRLdsbL1LlK4/hsl45j81jQN+o/Tir7Wx/FWa9iPYPXSUeuCSMcfnna22+qW2Lq/f10wysm/KQN/THl9eP0RWNuPQxKeSN6UbStjZI0LMxPtgcKNojpMGiinr9pdUeOUJm0zVo4lDFShOZCOu5LKR5gew4ZSaBX7QVri15o1gujmliVtoZR+ZT6HPnj6bcRmndo3ltalPQhU29Uud3COXJCHqxPrg7e54qqulyaVCXrSp8TsHdQWAYLhmIH4j4SAPf5cZzlfw6EKXSWjnv6Rfp6bXKtqELiawcbKF2VD7Beo8y3twfcqQSTWtKiKvU1JFt0DkZSQZ2HvjmT6DPBK6ZFHqsmopzzT23/AHkjDHJGBltvIkDz34TyVrss+nUa80rM7JPXfPjikZctkfw5RuNZevQxeWwgazHpmkwRXJFMbvyxxSbEHAzggdN879OGFbtTpOnhXeHlbH4jKCCffff58J/+I1N+z9zTGdIrMffyTDvFGGchc+HPQH12ztxulcany2ZBJbkdQV51KQoPQ7bn+yu3ESTWQs6eJ8GvW9WvS2NJWR5ceK/bOQmdvAgGM+Q68fdB7PwpZN25Mli07b2rTHkQ+fKvVyNxnoN+DYEmsQJYCPFWjyokYLGjEjGQdzgdAoHvxjb5tNgnsVwJbEQBDTczrjI2AGNtjjO23Gal7GmKooPgK1pDPKJrRXrNY2UfQYA+p4WXL1SCYwLesWVXYVqCgL8iR4c/fhbot6rrJks6zfluxqvKkAgEUUR9QvNv9uG5kMVYJE1qOPqsdXukx7AZXP340vYU9CSe/qX7S0u1Z06vpWnwTrJ/SGLSSLkBt265GfwgfPhrbURmu9g8kUpbTrZXyZG8D/TwkfL58RvaOzY1S13dajaBh6y3Gyw9+UeXvvxWUmbUtEu1ZsPM9aO4vu6Dkf7jf6cdLhmunaWLE9NZzIYtT0puSYAZ51U43Hnj/wBrD34F1GaFqiwJF/RrhEsHiz3Mg6ge43HuCvpx1YmaC/pmqgBBfiSKXJ274cyb+zBeU/388Da2IKNCxWRgF54rdU/mBV+VgfQjcH3XjNWaKqNakMus0l71e7v1T3LyPssyAbHPquw9wfY8e4t+zKClTgjihDd6jMVJzjHJ6/3jx7hNSf0mVEJScw9rrmpwxpEiSAsofmPPGwfmOw2Kq/8As8N543gm7RaVAN1zcq75LFG5wR81J+w4QG+2m6xK1iFhFfCMGb8o3yMexz9jxSJP3VrR9Qlw0RzTsnr+EcmT80YHi3ozrdkxpOonTu1FjT0VJqV4FxG3R1cCQD7Hb0I4p5oVjFeUTjuTtVtMeUgjoj+hG3/fHSU1Oh3fbDTKUgdRCohZlJGSkrKCMf2SB9OGvZfULtlL3fU5rVKSY95HHEztudsEA8pHkfTbjnFUdGTO7mgxXJpbUKmK3H47VVAF7wDdpFBwAw8xsCNxx8t6fEKdOfS5ZK/eYRLCyHk73qivg7B1Iww6HI38ntCLLxS1LIkeFsQTFeVoyOkcq+Went1G3Ay1Yn1W9oLRGKC3X5q8Z25eYllAHlySEr8hx0ZJumWSa2TemR6+9pHgvzJZmfu2hnjchmzjDHlKncEb589+Ne0ejtXlgtLRrzJIhY2aLNENmKnwnYgkddsj042q2pjZpW7EmC6tpthpCf3bsPC+P4mAKk9evFBrANFqYuNDPTCpGqFyCwGCN8bnqfLORwsoZbD7NaF1aTv4Eqtp8XPyeKm5wZCATlSOpwPwnPQ46Y4Y1eXWKHwiNzJu1Xn3aOQA5jYeeQCQw2JUj24AsU7NmKW9Wbl7jm5Yl2aQAg+E/wAQA5vmOBNY1CLl0jtBpxKC3Y5pVXbEsZGTjyzkHH/fjNNXobTVWEaRHVsXQk6IGhjkhc4BEkTqcgj1BIYfIj04D7RWLj1KehC0sLWoZJJuRAWWIN4EB64JU7emOHerVUrazXv11xWuKjsiHAPl+hOPrxBSSSR9tdQh1CRmlgzDCWyFVVOB7/h/3nixtsUqqxv2X0KGCRu+PMYlKnHTmO2B9Nz78V8EY0uOMSc3JzxM7MxLcpY9SfUZ8/PjDTYa+lURauhhXVshCPFM/wDD9+vp0HCm5qVrUtH1C1IwMjT+IeS4TIA+QB+3G/kpQSMPHcpt/g5iuzV+02tU7b8prfuolXcsDyqWHzRT9W4Y0Qmj06l5lHxNlWKg7iKurliD/eJA+QPCLXEtWe22lNW5hLqlRFJHQtnkP6DijKR6jrgVdqayrAp8hBCPEfspP+LjNrVDVXQF2y+Nd4HrJWl1CCOFZ3sMGECle8duU+pYgnrttwUAK1StFZmlsm0wZ3A5WlXyVRjwKf5ZA8yFdCMaxrVnWLOZIpue40XkUDERKfnsOGGo6jJTkzMDPqUhbC5/qR5j+97+XT5CbbVIfjgryZtqXeSsqsgez+BI/wD0q/oMeZ9vqeJzWUkIiqwPLMoPxExiPinIPKAP7IycHzOcZxnhuZTUqgs5ay4PMpYAAHyI/KvtsW89uFc9mTSXr24wli8zrJNCsg5+78SrhcZbrnl9MevGcYW7RtKSURgLOmUG+DsRRtKCDIO6LcrenMOmN/XjqRNJsxd3T1Ba0uRhZVZQPTDdP04At9oJqkjxUtLEkLTOVdqSsJCSSSSVDZyT6cLbOtPdnHxegQxQA4YwpJGf9RK/px6OnmRvfhvabJzIWlhA/Hs6k58sdPuOGnZ28s+t6dLycqzNNVlXHUsux/1efpxOXkaOZZuz9mV4wOZoZAQ+PcdD9OGehTRzQi6kDRWatmKZ4wCGAB3291J6DyHBk9CXQPtpy/8AKMAjY4jusgX5ojH9Rxzo9mtqteGC8CLv9Uzt4cgkdR64H6DgftSLFnTo9PQJFzWpJ2EkgDY/Cgx1/CM9PPh7DT06+dPtTOK19O7MgdSve7Y8+pPXI4iipQdnOUoz0tFXVvGO5XJIVGqFwObA8T5/kBx7hLe52g0ySKNiWpJ+HfzPHuOVUaVYFrGlte0kRRsGs1mYq/XmJOTj2Ox+vGHZzVa1jT5dN1gFYmA5pE6xkZCyb+hOD7dds4K/bFClYhUnu4ZSqFyTgHoGPp/9cY6nRry3Zmjjjq2++eBbK55XmGMLIOnK6nOR79QONJpOCrp54pqTTCp6DjtTBfdg4knrI3KSQGOAcZ9WBPz450OeCOvNpNiESokhZFZiCTvkKfJsDPn0PAmhPZkq3ppYJls13jmVZOqmNxzIPbHn6Dg3U63cS356C8/LH8bV32IU94P9IkH0PGeLiqY7T4aWEuaZbLadY+Ilmj7ypLL1lUbNE59fLPkceXCsdp72vXaOpQ0QklSTknmwMxr0CnO5HMM+2/DueVdR7PtLVGDTkSzC/wDDHJ1Ax6MBxMissHbKVF/q9SjSeJB+FDKMNt6g8wB45RR1vg81CqsmrXasbBU1WLvYhno7ASR/aQEfU8fNV1WOaWaK3Az6ffjWZV5smMMMnH9pHyf8w8+NNXRzW0i0uUnrSmF8HBOMOu/1YDjDV6SPct0q8i95DJJarrkHCd4Q6+3K3i+RPHSV0WNBmhG1R0S3B3ivNTk+IiJ3V4wV6H+Eh/8AeBxM9q9PEJq2qj50e3ZLKvMc1pWwGU+3Q++3txQaNZECrzqXigYh0xktXcEOv+E78Ex0I4bs+kXJEkpXADFKwyivjwP7dQD7N7cZbTsbNomktaPBWcjngvd1Gv5gjHADe+wJ+fEjdenB/wARL1vVY2Akss0SI3iYDoQPInyP2HTFtYuWrOmyLaiEVmtLhzy7hvLm+v5uh2z1zxF1uy82p37F21LJHqSSljTkcZmT0D4wD18sca+NNysPkSxpB+o2bHaG1/SClWjXTJU7Rwxjz9fr18tz0JrR1b+iXZqkcixxyqYw5xlChXOB/sDz4xENaeZoNXmSpUicf+FwAl5GHTnLAFse+3oOGkd2JoroSu8EE9XmiRjt+7JPXb19OHN6/wDAwi7SPkdb9zpGsySAHTq1jGc8zOQvIPu2flwSlVanZ66xYrJ3Qqq6jB55Bljk+3+9+FtmzGtTR4GPgntSbEdEAGdvmo4K7RuP2XXpWLLVIZH7y0/QgyDYH0xGo+RYcTuzmqdCbsjrLWaljT6daZ44x3azR8oZkUkpucDO/wDI+XB2rGGpzLphDWsDnkR+bkz5K2Bv6nbOBjgRpaWmpJWrTQ1ahBUx1wZHlB6HIHn9uM5H1XUkMWi05KwbYzvHJLIfc8qkL9N/U8GrHaRzpM1i9desk8U5gXOZRsCegI674zjrt5+eUnZO4tmxqduZdQtFw3e0bBJT/CVz9uNOyfZ3U9HuzCXneO3HySs0MilTnIbJX1Az54J4MktTQzPbogRz1n5bMCYYL/aA6FT/AL68ddM7/XQP4uMIyvq+qxoh5TztzKD6EZ+fH2pPAzqI9T1R2B8Ii64+5P2HBupPPdihvaRO8PjHeqjYPN5BiQdj5E7g7HI6CR6nWvQMZH1hEBKSKLarhh1BCqMHhLYHp0xgnM8My2prBCr4u/k7woM48Xkh22HU+Q4GGmyS21tXrM9aGVFSGGsh+InXywv5Qcndt/QcPYNOqadWrhC7xV//ACyOveMW85OXozk5A5vCoAySduBNe1aXS6UbUU/pl9ikAV+eaY+bNJ5KP7IHpt14LrLRU9CftBVrwVY6UEENGxI4cVYWMtt1xu0jk4QfPB9uF2n6Z8RqEHJaLTxYIZA0rkA/xNgDB9B9eCNJ0uSzO1RH55CwNqww/GdycH+EYO3tk8O9WvVez+jt4CsJYKiYxLab39FHp8s546Spfs6LEnaDUrugrXjjZJZ25uWuRzd3HknO3lk7ce4pqMtXslp/7d7QIH1TUpAhTI/dJy5CLnyAAz7kenHuCqXSuT/BKsK4mQ2E7ys6d0yHAPKT0PoRuM+2fLigtUviZJquQyXaakH1njyFI+ZBH/7OE3aoQ93HfqAcl5O9Kj8jY8X0yG+/HWn6kyaNWur4zVmUurdeVtj/AKol/wA3DytIjWwiHtJ+z5Kk96SUQW1KyMiKSkythhuDswwT7seH9CnEssFlZkFeKYOsZfI7t8h09xhjj5kcRc8T3obWnIqtLDeSeFGORytnm+hBU/bhnNWl09a0FOSaSUZKlcsAM7KnlgHqx69BtvxJyVFhHf6GnZmstXSdTqsH/o1Z4T3mxI70FPuCOBK1Qf8ANmhOwBK1Yz6bd9IRt8hwfLC2j0LNjVLax15pFe1MW5mCKMLEo/M5IJ22GB5cfeytj9tanpGrpEYjJNKvdncLGh5UH0Xb554kNqyT9W0EUe51SitqVDym1HNKoxjKhucDPmSP1HEfoMdmfVLWqW6ytbmtSv3LuyMoJPMFxsR1B/7cNez1h7DT6dzpDDBM9hnKnCpkczE+Z2wB5knpwd2qelT0w6tJXcVncfu0bEg8XKsmfoQT/wDXDhHWwylvRjSkqGfvIJRHLG5D1LTlWYEYZVc7H26dOO45ZuSbSr9d1jhBNWRuoXfwtjy3O+4Hy4XUdara3AiyRrqSqT4JcR2lOP4hs3r6+w4+uYh4adpgi5K176kcu+2GHQ+/FlCIk/o4rX5FYQ6wsvhUKltd2UeQcdHX5/Q8dSRw7wCRZu6TnzA/O8S9QyH88e+4O65PTqUV3VJdNSJZTWmlKHNYssu/XI5TkZ9PPgqvFZms1dUk0h45oU7yOCiDEA5G3NIxyxHTAwP73AinFnT3wKvV4NT/AKLqsqc5/wDJanEpyp9D6jPUHceXpwHTeaaQ6Vq0PLcjcpNJ3mS/MNiPLlI6evUbcFUjdvJNJepQ07DMQ1aVwqTAea9OQ+4O/kOO9SoJfqSrKZUu1EYwvIvJIyAZeM+u2SD7HHXh+RZLRPG8ZbObsFaPtpUikeBK1Cu7IrvgFzuObzweu25GQOO7KVr1mN7sst0ljL3EChAXJyWkkOcn2AwMAZOOJqvNN8TJJLZUOT8MA34PCc924P3BPr5eXyzLYnqtXqWpKTKSXiH4oz0x05uX1I3HuNuCk1GhuKbsrLWoCqx5JaGm5bmwihpWOOpZsnO3kAOEtztPpTECxrWo2yM5COzDP1IHE3RpRPb+EWtGbyLztLqEwWED+IDoR6dc8PqvY9oYu9tzVZFJ2klYxQL7gbM59sDHp6SqW2HrpIxGu2bSc2ladK0WCe9myy4HUnO2PLofTgTQLt27qlmWaMQ6pGC0aqgVJl842A2zjOPXcenD168IiZ21y+yqAB8JTZEH9324+RTvDJz1O0BWQdY7sJAb2y2QOJaHizGteio2RPHGTpdrMc0Gf6o/mQ/zB+XHegUadbVtShZRNKrLLFKSTzxsBynHTPkfPrxlaqSd1MlyIVhaXlM6MHryNnIJwTyH3Bxxv2LrtFejtWo2EumRzCeNtj4QGQMM+ueHCeEkweWGURl8FXva+8FlCunaVGZbKgkiR+vKfLGdse3vwrktzaxq1vUZVAtNAI6kQP8AUx8wXYeW5I+hPnw3rwynstRjwBZ1u9uT1KjYZPXrvxD6v2ghodt7s+ns5jh/occBjyjRoAo3BBByucgcdWzNy0XUcmm9n9Ib4udI1BxZdfEzHqIlHmT1PpsOFnZwR63qtfW9Tg7555SlGqwyleJdy5HQtt5+Zz6cbdmdDi1yk0upTtI13vMjyz1A3+nvnJ477OxlItLhAxIKTInUYb98oB9eiD6cC9uzWqFv/FTnm0qmSrOYrTDxtkgMinf7ce4odYpxanWWOSRljk7qwCBk4MfKB+h49wUx4tiw6eL1kTTAVKsMzZWFNrMjJjCA7eIEE+Q3zueEooRDXr+k0Zga0EJgKMckyMAxAPnyuOvXh7qOqSaVQTU54wLki9zpVTGAnkJCD5DO3qeJvslSvabZe/qgMKmwuXmbBfZuYr5sckdOFSWjO2zbTVkrWI7U8ixq1NC77AqVwhBz6Ff14pLkVaSKpaTvJJFxIitZGQ3UbyEgeXRc+/CixpdbUqpSPT9XttLgTvVgKIzbHbmBxkjP14YRw6rBWghh0TWUjiAQHnV+cDpzAjB+vEcfrFlTpCPtXXV0js6rbgablwlWvJ3shHmxC7em5I+vlRdjuavF2enlrmtGbEkSKWyeRyCrH0JJbrjpsMccd1MyMtyO6JOYsBcqkRgeSEoPwZ3xjf78cVDIb40wwySzTr30loH8BG6OuNiAfP6bYPDaSVoz227BoKzU6VyeTIM8vdAHbKqdx7dBw81SnHavaNRlVHhSFVkB6YMTnOOnqfbbjDtNcoTxxJUminVpHlk7nxrGzcuRt6tkj5+3GPaG38NFWu53ajGwUHfIyDv64U8S246FRN6tJ/y52hu6RFWDRHB0+PlAjGd+Zv4iBn6n6cHaPpyNTaotxzcmQyFw5Kwr1z18PnvkHgjtQte/YaadJP3MhkqyRnxFXHOg+RBI+aDjmCSKWZK2nRhprjcjOg5edEJ8x1B6kn040jOu7A43w00/Te4sS19ChaWxv3t18Fz78zZCKNvf39OdUvaVp0KpftfG2QxLtESqk9cGQ5JHsox78L+1XaGGlVGj6KO8Ukd4UOe9YdWP9nqADt+bj5pHZ3SryQ6jajmmnXdopJ8ozjfDHlHg82I8vmOC/ZfhFVr9jma050Vc1a8BlTvFVwzMob8AOSd23bBJwozjccDambWlVtD0etYd9RlPfSySHmaNW6DB6bb49+D6rJI/7VvEyU4XzECuGuznA2HkM428gAPM8TeiWJdX7bWblkly06KkuMqfFv8A7/6cGK0JvdMzTTTBqk9iy/eQ6hZMXM2xUjxc2BtkgMBx21exFbWKWcCxyhq05258HYMfLHT6Dy4ZThW0vKpymG7FID5DPMv/AMsf/wC8HdoqSypJBgLGmoNGox/VmReZCD6cw6e/C2kWLpiFa8M9iC9agkQ1ZGDxxBedGCkkBWBBGzMB6hh58V1nwadHJpdKxft8ylE70QnkYZ5jgsFAHLscZB4Q6YstkukiEXETupveRPHEx+fKVz5/XjnT3NhbunPqKiKtMwiqnvGPdbMuVUAdSNycnHA0+inaehjJ+128F3UKVTfeN9Vkcg+mQ3H1e8IWP/mCg4/ha0zZHp40YfrwqGkmIkWLEUSnbEkyISPLZct9+M5NOg5udrtQc26gd63N18zkcKosNS/I7StPX5pK8avER+8+GVJEcefMqtj/AEjjvUVghnsPQRAtqnJCrRt+MIqtuD6DIHsceXCWvUELR9zZjVwSwkrzKDny6hT9jxtqeoTafq+lWDXknEmYLRAEayFj4CQehwTk4x+vBaV6Lk62OH1GKlp2iXJWPLR0iSygxnmkbCpt7sRx+daF2ev2eef9nLNY5vH8XlUUHz6gk9eLzUaSyaHQdJCyVpoKxZevILC4O3tgfTjcSTNVrVe9Ebyw5ist5PuN99xnH324UJpvZnKDrRgt4UeztCSEEObFoKE2ClU5V+2BwHT1Jkq07h8ZilJB+bd6mfqWH04Qvqc0ulQVrUXI9XUpO+Xryllw368Mq6yRFa0SCOJhyycxAD5wVKHzYeXTI5hwZd0axVodWLvdojdzK8IJRQM5CZ5o849mYf4ePcfdKuJWEqW7ctKaMgJ3cYcsrbnqQMZGR5jJ6Z49xm0PKjuGATdokfWT3tsuJFCeLmQfg5R0C9PD1HU56nDW9fWiVevqtKmJwxjdaUxldQcE85UnGQemBttwxkliguWtTXEj6XU+DiZTnnsOqoMfLlY/LfiL7YRRz9pdL0gcztTpRQOik5dyS5X/AFY+vDV3Zg5WqC5bN+zWSy2uSSxzDMagyszf4cZ8jwvmM1Sv8Xcs3YoeYLzFBzZ/zcUNIQLeFYPiOKMtemjH/pqCSqfwjblGOuR8uGF3R4e0Q7u/ApY5lJVuQQevi8gBtk8epRcuaM5TUNPbFugxNeijtUNYtEHw5iQhwfQ4bPBGo25NW016NdbNvUmflhcVu6bmyAwY5wykdflv040jWrpNaWnpbCKKRcSXJW5e88sITuFx5gcx4xtX1rQrQ0O4O8lHJPbELGVx5qgx4V6e52zjjOclVIsVL6DVYI5PitMgVZiiAWbIPgEy/hjT1HXJ9T6cd65LzdmYbkas7acTDMhG55XDY9soz/5TwbQetSijrJBYiQZIDxksc9SfMn/fpwVLJptuHVAZV5bVQpL6NIv4CfQjxA+oPtvGoqKadnXNumiSo3Fs6FLDLISsCHunJ8UkDHmwPUqQGHyYefBuhosehtYtytCLUj043UAd2WwThv4ScE+mTwK+m932d02eFOa1XgXIHQjG4P8Av14JXup+yNZYnAQ3OQcw/ACrkbDzHhH+EcXyeOnR3jnasLorTWaI2FWpdrK0fPGcEDPKQQOu46Hr9eHetyaDSph2lLQ43hiUqJj1PMB0GfyjHlk7bRvbp0qWbLV5WS2lsd2Fz4QyKcHyOSG4Aud9ZoQvbSQV5fGYyDyq42bI8t/T1B4LudWKPrbQXq2sjWW5at967FOVnlgYciH8sarsg+WSfXfjjsxVr6TejMV5bOXUFRC6j8Q3ydvp6Z4K0InT0kmqGWWih5pqrNzvAP4l9V4rMVbdIvA6kOoKMN9/L9ccaR8acW0zOXkcZVRP3g1WC0pbA+KjTkDZx+8c4/0n644o9eXv6WoN0LQ15wP4WHIc/wCriIvpaku22kZN7YmI9EHNk/dzxc3G8FxGxyjTIzyY6gBDt9uM7NUJdO1eCp2q1CC+szTwR4R0XPPEzI8e3mwyAPUbcJrkgovFambuotVZpY4lIQ8qnlCux8wANh68MLWmSXe2xsV+oq1o+bmxlzGBn6Df6cMe08TXKHZspylGudySNzyvkjHz5CeC4pVRU39E8d4VHQpQUTNGzgvLK+ExknCgDp8uPlTVH1BZZakamIAFpWpcqZ8vE7/p1PHckYuQXZByh9Rvrp8eTtHHjnb78oX78GlaeowyJNYNXQqLEFyMGRhsSMdWb9BgcJpLVnRk27oXCwsriE01n3yeWBVJ+WDv9uGwlY1e7/5f1LuSpzE6Aow8xg5x9ONNNuULimPTbMtCmuxljTld/wDGRkn5Y+fG1m1pFerJBH8fad9siQpzf4iWb7Y68XBJW2R+R3SRM3Dcg0ruqx5ZklDNXsBlkjA6Y8m2GAfLYdTu61WLn0ZpInzJTsFsgY8D9D91X78Y9sZbVLRqCRxo1+xM0QqvmUxcybqpYk5Clc5OPFuNtjaVaZNOtVrGBKaJB3z40VG+v4G/XgR01JLVlcr02JbtNbd6WSGPnbU6HxIVfOZNnGPPcE/Xgi3ZWtDVtGET1nrKlqI78yeTD3Bz+nrxz30tIdnNRjwWhszIwAxleUMV+uDw/wD2RXu6rXiRmEYnMcbodu6kXmU/7654srTKuE20NiBFlgh/adCUZhkyeZfZsdCPfj3GdSwlKJbEF86Y8340KsYyRjOCM48tj9D6e45WyWUcNWtRNfTJLANPTOa5qU+/7yXG4z7bKPc44iYLEx7S39eujujLDJZrg9cs3Kp/6/Til1bS9S1Gl+y9JheGpK6y27Mqkd63UKqnB5B74yd+OrGgz3wPiHVWZEik5Bj8BJG3QZz67Y4UMemTUr/ROVdQ+FomRmjVbNgCQs3KGRPGR9+Xiu0D4ifTVu6lNNP8W5aGlVAPMF6E9RsfY4PAsXZWgK8MOoWK6CJSFjdWYAls5ztg7AcPa/PXiEcOqwrGgCcki8mEznAwcnz2zx13qxNfaEl+btBBI09OjBp8QzmSRFDkepeQ5z8iOOtO7P6pZjS5V1KB+/bPOxBYsN/fIO/GXampUtxd8IEuugxHGmVDNvktgZxjoMge/lwr7J6st6NtKhjhqhvFXMZwqy/wtvnDdM+RAI6cCX/UcW10N1uvW0oILsiyd++GkhjMSZHnzk8pI9OBLMUjwko3xlc+JiN5EX3P5h9x8uGYuJqC2ItXV1KnklmwGlgYbDvB0lTO2TuPUeaLU9LbQuSWusyHBkjlrSF45FB3ZQd8jzXIYb9R0m6LdPZ09qfT9PiEAM1ZZQMjcwqem3U+f/Thrdjik7PagK4TEd9JU7s5DAlxsf8ADwLSlXVqVW1I1fvTIYEYbJOdjyt6E82x9dj5Hj5QrGppWu0uSaNUSKxEr7lQXwfsSf5+fGmTdNgaS4ML4hew+rSV0kQJDYdnwQgELDmx5nmVlHoWB68aXrMDUKVu4VrotOOSYKPC/ejlIx68ygj5nhXqGLegUlVuXv44q8oGcHE/MdvQBWPGmo1YtY0/4qAkpKyQ0ocbLGjFIyd+rcrn68DJRkmXDJUhXVnhpWl+ASSexkvG7EqF2Owxvv5744axzFYxXnmWORgAlekgViM9Dy9PrnPHLaLMHNbSggCjDIuRMPcqd/bbbgPS9HtarJbo14hTDQyp3kzYmkcDK4H5V2x9+vFUn00ajEV6zqS2L1bStNKOSR3zxdM7+EHzx5nz6DYb3mo2Y4b2qNIv7mvRSByp9Qo2+nE12T7LGq9GxzrIs0kUwcgKV2bmGPTB477bTWKc+ocsJkWaVZMA7CJCBk+xbb78c3TpATtWw7QHX4i3ccN3yUZZC+ejCMgAfI4A4YdrLEGnaTRwMPWvVO6J2JKqxOPoTxN9lbUlyqcx5ksVnR2b1yAW/XPDD/iO0lmxpOm12KSO8lmRwfwhRgH6YbjpdRY1TZ4csEvcdQL5mRlBPgaGTDfPxLwu1mpDqF3T9Ap3Yo6sETSzd84iw2erEnqRvjyyOO5xqv7Ap1asCy2ZYFnicYEmAzLjfr+bb34n9L0GXVZnl1G7NXtd9+8V6MshOTt+Eb78dT6yZJaLWpU0KgyJJq6zyIvKsWmxNM2fYgEZ+o4a07IjEktKsumVozia5a5ZLBb+FEGQr+e5JHX5p5tIhq8gu6panABxRrx9wzgfxcp8I9c78OdOSWCrBqN6rEpwY9J02NMRgnHi5fQdc+Z8+I3lqwt0C9tm/Y/Z6vq1SqY76uI1Npmd4lk5myQT+M45jt58A9k709+rSndnaRy8Lu23MxUg7fJyPoOKXXKFa5Xq0brm41eZp7ROOWSbpv6hf9+nC2F49BsVVu4WrIZrAIGRnmz5cJwcfGrB45KXkaoBq6VLbraYLI/cRTtcVhsSccoHrgkk/Th/pUKwSwuGUfCyIMkjwxE53/uksAfRh6cDxag19QakQkKcsEaJuvOfwID54HiPoMZ68davVp9zLp9qw3wlBXs6jOCQZWA8QzncHZQONfJTgl9DGTzbfCYjmr24FIYNE4WRSCGKNurD5ZXP29ePcTfZW34rffRPHDK/ewiMrhN9wCT03H249xjT/Jspfo/Q9N1OWxIe/v6e7phY0Q8jKvQbOoGdvP8A+uCbCyjla1JMobZM5Cv7B1wDxh8RbaBDMtLWoG355l5ZMeoI3/XgdJaMbM2n3LekTMcNBYBkgb2OR0+YPHOCS2dGb+BgghZhKshXB8ySM/XfjFNXoi58L38k04GSEIJX7Yx9eML1ZZVWbUIFrkjlXUKTl67j0ZQfCPb9OENla+ickFmxTr84DJ+5JWQfxArsfrwZcpCjbeyg1G5QSs8ET14p2QgyS5nKk+iL5/M8RVHRtL0mcWYdX1GSQNgCOhyKfqzb/bh62rRyxxqmu0olUE4WFx99uPsdmaxErJ2jmJHQLWfA+w4l19G4xZs1uDWLCLF/RtZQYgZwFW0P4COnP7fm6b8EUniNWSGSJzCD/SaRyGQ5/rI87hh+nQ5HA892eSlNBL2piZWXBjnhdQd/IlDuPbgbQ9WfVpBX1F+/mgYKmqVPEy5zjvRtzDH5uo888Je3DN+vQ6pp66ZrNOIhDVgsG33iDlVgRzK4Ho3JjG3K2R5gcfLvc0bk9R1PNZpWGWTfAUdE36YKZ+vD+xpst2stWR0+IiRu5ZdxLCw8YUj8Q6OB6rx+YNYtN2olj1i3MGo5hBrg5AA5diegwOvvwty0G1EJ1anesyaZo9EPHMtbvLWDtEXY/i9Dy/zPDVFnlq2aFGDnfva0Ma9COVi2Pngfrw60GxpllDXoIY5ivMsXLhpD8z+I/wC9+nGHZDCWDNLhWe0ADncHmVfofxcHyxjGqdneOcnbYfPqen23gr2DHLc5OZXDchKjOWDjdD4TuQVONx58ZrZuLOs0JF9YMExuQtuP3UgnPzBIO+R5cS2iadHP2r+IimCr8K5nU78jMXVgAdsBRkk7b+u3D7VqbxajDW0KKC1BHgzq4K92SAVIYHwHfAIO+wPHSluixWrAAIrVh5dP1JlYupNW0AjLgYOD0PX1X5cCap+36+qizLGBVMfdyRuSFlG+24I8z9+KGSguqQSspglngyZorKlZlA6+IYLYx1xn14XVDahkDUrE1eFxtn98nyJGRj6cdbjKxYqUaOdF1bT4lxFF3U65Jjk3yCN8e2PP644xV5NR1u5a5FZINIlUHn5gvMSvX13P68Y9o56wqLLLVoNa7wAS15+728+ePy+Yxw10doZ9CvWa8UaGWic4bmyfiACxPnsBxW8nkFLGOIF2v7yvFpEcFhYZBUh5HduUDmkycn0wd/nwxiGs24f3+qUljGzLBYVVYY6eHc8Ddt71ahqFManAtiq9WKJ1IzhSgOQPUdf97HUNO04VzajgR66hZIuTPQA56YPQHpjO/nvxJRbhkmWMlni0fNKGnVrAjowPrF8/kQFYI/dmPUcb6tq8sUkhr268urKOSS+2BWoAj8KfxNjpjpwBr+pJ8FBTicUKcy97KYPCHQdApH4mY56nb+UJO8mqzcsaCKomViiVsBsddz5Dqzef1HE/rbe3YW0/hXaXqOnUgtWXWZ78vm4gwoz5liQQPrwj7WXa2oRVKelSvO8jCNRGCI08R8PuSSp4Ms9moaUdaGZhLK0XfPEQeVBgnJGdgB5dTkZPlwV2ajmnuRzLEVgjkEUGV3XBzsB1YtybeufJSQ3fWy/C27OwQ6No4eHlMVNWq0z155TvLIfrsPtxNavRtxc+nyyTR6esgluOMZnl2KxDIOy+ZxgH14bNMmlyabLdcClRR4YFJ2knBBBb55DbfwkcDBW1LUw2oM3PI4L9f3cYJLn7cxPueJKdhjCmdfsOCa/JSSGK1Kqd4vP4fDzFWB5QMEEL9GHnx7iMt9q9Rj7VWrmnlsgSoEVCSoaQMdvmBx7jlCTVi/ucdaOtF1SxPV0yS7YKxNZ7jkibkcoFwTn0xgY4r7oWGvJLHATHFIVtQ7NjqNgduoOPfbzGEcWh1qWmaPOAHKSRtbjU+JSxOV+Zxj544qS+kXoYLMliUR6pEqOIlIQNlVDDmGdjznf0HTPEvPdnJYaaFos09PiNyg0kKyLzlq3iEiephfZhj8uQdts8CdrBpdrstFYrQR3FeRWhWoGKxHOWIJ3jBHVTtkDHnx3pFfR57lrT5J7iWqoDqWbaIKMOoO+wfJxjz2wOPafW0OlrrUa120uqtMSTHzZJHNnKBQCNhgZJ3P15Jfkjl9CNF1SpRqpBViimR1H7qWMFwfIcwBz+nrjhu2qWHhMUlaKgoHhkmhCqF9Q3Mp/TjF5NPrvIYO0UNdSoLqYmRg3nkKg4V2J9JnkKQLqWqTEn+ojCA/InmY78c41sqkn1G0uspA6d/qNRz/8AjwSyMD7EsBwTHWJVrXw8leWRSyNZZY5JgvpGATj3J4W3bp0dGeZKmjsQARIe9ssfYHLfovC6OpqeqSrNZgsVtPmYFpLWXsWgOiKg3I8+Ubep4PtehVD6Mezetclha5idqe4jlLHl58FgVbyIxjbrnhN2o1m9X1xNXrwVoZJm+HnXuUk5WB2ySMbrgg48tvas1DS5dVdarzpSNeEtDX2ZouXfnk5cLGAceEHPTPCOstTVa0dmdwteyq17H9nnJEcntyMCp9gBxUr6GTXwJo355QbNvSa7QoQZLc9Za4TG/wCIMo/mePguPc1ate05naCSSSRmm8HP3cfN5+5yDxJLRvG6tHtA00s3evFGJpGYBkOCQM4x7+x4o9Rtx1KmoWyMGtSCRoOnezkbfRf0HEkqdfk5StA2ht/4HJd6TXra13k35girzkA+eSw+3FD2F1nlo6tFy4kSQzpygbrkc2Nt8dR8uBtO01k7H6TCAqyBZ7TbbjwlV/8Abws7NMtCZLZJMSTgSjyKHKsP8rfpxZwssGq2VF6Brh+M0t0gvwBSyx7efhYex8vQ7dCOFFqGLVKz6pWXubldhJcrwkow3/rUwds/mXpngud5dNnxF4rNMlSGU4kiPUe4xvxt2hCw2K3afRuZSQjTLjI3zuR5gkMpHqPccKFtUyS07RN61osGsRx3Y5WllmU4RHIcleoGdmODnBxkdDnbjfsziDs3eiUKB8DYRSM48Miv0O4OD58GzvCsMsVFSlW5GbVTlP8AUyD8cYPpvkf4eMdIMMl4z88aJqcUiHIwO/5CrbeQZWDY9V4OVKhOLZrrPwOqa4ul6iygy0aqx52OSu5B8vxcM0p/sLTzp8DEvBGTF3h3ZkOT/Jl+vEvr6r/zVS7s803dOtjfogVUUD/Kfvw51y3buaX+0oiBaoSqJwB+IHAST6gAMPbPGq8zxxZk/D7KSfDW7plaUPpLqHitxGakSPwk48Bx13BX6DiX7L1jBC0IdbV+RwsMWd0iUnHN6AkZI9uKGOdrOmJYgYn9nzqyb79y5yBn2bhclR0/4gXq8YAq2uW0xx1DgYXPpl/04zhKjWcbo31SdDUsV4JeeWRea9qEg2YDqF26Zx7scbdBxv2Ysq0DzRJ3cNSk80KtuQ7nkQn3IyfmeFn/ABHrPW7P0p6H7qs7qbMSjClyDysf8rDHB+hJ3WganHI+ZjFUQn2OD/24TdoiVOgjthHH+z6FQ4BGoxDPoBACx+W44+2mFTSa9dZFW3qJVO8c7xxsfDgH16/b14x7fy92aavzGM6tIrIv51WOMY+p2+vHUGlyT32nvtHNqAAlsSvkx018kCjqQOny9s8BdVk29ILjj0/QYe6pwqjMfFyDmZvUk+f349wg7T3atJKs0jWFgkDBOSQCWYjHjbyA8gB6+3HuNpfyZ368BH+LCvbodD8PFW1BNSDy13rKWCsebmDqV/U8F0J6djs0zQxmJY7zohkbxp+FwDvvklvvwgtyvd0mQzHeeykb8u2Vydv0HDLQgB2PlKDkEmoZwPLwHjzRdI3kraGlxNH/AGnqliSuTNJQR3xlVYynqd882QvTGN9jwLqunaPquu6dcFew0skoKtzlRgMT4sbkkq4OCMZ24H7RkV4GdFHMaFYMf4up4Uatcni0ejPFI6TrylZFOCp707/qeHF6sDgj9GVZpZVg+IsnuV5S0NtGJblGT4m/izjbG2/CbVdMuNPi32gmq0+XxRz38sfXCRnpwDFHUu0K9m7XL2DSgkeWJ+7Zudc+QxtjzB44lk0mnF3j0LcoG/J8YEH6JnhqS4wYOrQTQn7PaG4epHLZtkZ7yOFYyfMeI5bf58GT6lqdqNrGYtHpuOU2Gz3rjzVScsx9l+3CuvrZ7mzNptGpS7sMxfkMspA/tuSAffl4Hp2mu1BqdgGaZ5hEGmYyOF6nc+vsAPbiSkorRYxbexnXEWoU5KGmtLVqzc0ck5I7yUgZYt6BRkkeXnljgRWsULWkJHo9eSWSGfPdYbLPsCQR5YYAj58fo2nxRiCeKKNIYxLDTRIhyhIyDI+PTmPXiVaVhSgvYHxkjPyzY8SBzzHH8vlwqtErdBF6FmCa9ajLyUKhMySNsz8o5xkeZPH5/qes2NaMdaJG5pZTNKq/mcnA+gGw4uO07Cl2ZsVVHNH8OhIzjJJLZPruf0HE5oOnRVNIguR72rSse9YZ7tQeUqB7+v04KWTt/Cv10i/Mxr6ZXyMKlazFjrylZHUfo38uEM0U1RKcNWblMlZ7dqLkBLx8yqBv9T8uKUUY/wBmQwF3INxUZs7kMihvvy54k6N57X/EvUjIi9xEWqLCOgiB7vlHptv8+OXSvg8SwJ9PjsowklpARux/9SHorf8AxPuB78H6QkQ+IoTlmrhS4OR4oJAAw+h5WHuM+fE/Td9N1VUQiRO9evIjjwyKHVWyPcP9xnz4p9Hqouow1Mkok0tXPmYyGGD9gfnxy6SfBKkCx6bqGlzZWfTJxMuevISEcj2Ktn7cLdNiVNFuWHU9/TMdhTt+JJOR/wBGz9Bw001nuRULNhy81rR51mfG7BG5R+gH24CqSn/lbXyAP6ib/VYHBu2xcSZy8c97SrGq2nQzxWYHVuXJ5GGOU/bP14b6BEss9ynIeZbNGWNx18SHI4AkPJ2au8vVlqn6nPDbQoVTtPCYzyKssoCj0YDb9eJF6E/pP9jgWntabPt3sEtfBOxYL3kZ/Qj6HhlphSa7QmKtzPRrqSPLkeXP/wDMcA6fIIdZikCg82GPzTmYH9CPkx4J7My95BacDBiZuTfOMQsw+xkb78Rlia9qIRZ7Hzxvur0GmU5/NHODkfRm+/GOjwD4C8uCOaClMPPIyFP68Gawf/BBG4DRjSxlemeeYBv0PBdaNZqmnyfhLUzXf+0pV3H1DIDw1/kP/IH1uKGa5BdsKXjqWrdlY/4pOaJEHyzv/h42liSrW+CuOeVeazqM3NjoM8vy8uFmrPjtdplEgGFzGzA+fPMzH+YH0HGHayV30bV3B5TYviu2PJM5P8h9uM1K0JKmSd9ZddtDVNQUrHOpFeFTgRRqcKB7dfnuePcV9GtXW+qSxCSKCnEiITgDO+f049xopxRMT//Z"/>
          <p:cNvSpPr>
            <a:spLocks noChangeAspect="1" noChangeArrowheads="1"/>
          </p:cNvSpPr>
          <p:nvPr/>
        </p:nvSpPr>
        <p:spPr bwMode="auto">
          <a:xfrm>
            <a:off x="155575" y="-601663"/>
            <a:ext cx="1562100" cy="1266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sp>
        <p:nvSpPr>
          <p:cNvPr id="25607" name="AutoShape 7" descr="data:image/jpg;base64,/9j/4AAQSkZJRgABAQAAAQABAAD/2wBDAAkGBwgHBgkIBwgKCgkLDRYPDQwMDRsUFRAWIB0iIiAdHx8kKDQsJCYxJx8fLT0tMTU3Ojo6Iys/RD84QzQ5Ojf/2wBDAQoKCg0MDRoPDxo3JR8lNzc3Nzc3Nzc3Nzc3Nzc3Nzc3Nzc3Nzc3Nzc3Nzc3Nzc3Nzc3Nzc3Nzc3Nzc3Nzc3Nzf/wAARCACtANYDASIAAhEBAxEB/8QAGwAAAwEBAQEBAAAAAAAAAAAABAUGAwIAAQf/xABEEAACAgECAwYEAwQIBAYDAQABAgMEEQUhABIxBhMiQVFhFHGBkTJCoRUjUrEkM2JygpKi8AcWwdElNEOywuFkg7Px/8QAGQEBAQEBAQEAAAAAAAAAAAAAAgEDAAQF/8QAJREAAgIDAAMAAgMAAwAAAAAAAAECERIhMQMiQVFhBBMyQmJx/9oADAMBAAIRAxEAPwBEez8OmVTPyGR1ZMy7NhmlXbPry5+/FPrqpFqetMCSjV4pB7bq3/f7cKU7QtVjdU07ULAICLFYmUiXmUnBHKSNgTsR8+nCjTrWtQzx2dZglMDkRN3hztjYHzxyk4Ptx51NKLR9PB5If9srS1ux2lIjkFdPaQbgeKVsE/YtwBSqGLRNE0+IgSWD3sqj1c4UY+44J7f6dDLodFoJzOa3d1QBuZAST0Hn/wB+OmqWJNfrwwE80ESJEFPRuTIO3pzH9PTgx2nYqp6Fmv6jLqGvTaRTvVqdUsTYsu2Air4QufPYDYdTxRdnpK0Omzx1P3dfm7tLc1bnE+Ouc+XsBt6efCd+zEOmzAwwfEztnnl5VlIbz33wfmAevGseoBLHMt/GMRhLlfl5R5jKE8v2HFjJNKyODTdDlxNUVJ59PpW6/MCbNE92Aw2GQNgfYjgCtTSbUZW02URxzZbu0yk0Mm3QfmU75Az5bcbwTW0kexSiUsdm+FmWWNx5gqN8fMHjuavW1iLvdPC1bqNvEpwrt/ZPVWz+U8c3bFi0gKe5ajmMVmKOxKo/C2A0ij80ci7nzzkH678fLV3npQWYwZ4O8IEhGHjblPhcD83oRscccNnVnFO8PhdVi3hmI5TI48j6MT59CevG+jGMM5tABWxDqMHQEMcLKPQhuvoR78dFy+Bkktn3S5xJ2nnqk81Oxp0atjfAyQG29mzwFr0l2CtZrNztLUdTKG3DohGQP5j0wPbgnRW/Z3aSehcdeeVVrBgBnIlRSPs3OOCe1HLHr6PLukwRnU9PEo5s/fjo222c2noz1AA0tOsSEci2JqUnoYycjP0Y8Y9k4ZLFfVYdRtmKStMkUU8pBxIzEJ7YIJB8iD7cFdnao1HRLmmSAtOu0ak9JofCfqU5W+vCHtEZa2mR24EK1bckbWVTykjJX+RG3y4PGctoY6tpFe3SnMyNGIpAs/dsTJp8uMBgM7xkjcfY8LzpMMtuu9uVhcjqzPZm5wyuoyqkexxnP9obcUKTySxCxVljl1GpXy6Nkrdr43RvUjHX/twk1GWKjEJqgL1bUMgqB2IMTnPPCx9R1HzB8+NFQdjAXU1We3VNMyV4bbhBGwDqck5jJ6ggZKH5jrx6rS1evIV0HVlcqS3d/Ed25/vISDkfI8JI7L3NLrSW6rVQhMoiXYzyH8Tn0GMYHTb34MiguakVWN2CkYJfxAHHuCftwM2tGiimrKOFu2RQmaUomMlpuQYH97oOJ7tNZoaCk9+1cXUdctR8sfdHmSIEfiLHzxnGPpwyp9mPhSsllIbBOCJbpOAOvhQkAfUHgLtikFeGHTNPHxGszsjpyLtEBuTy49B9uK3ZMa4ei1+/U7N40WrLH3jhiZ1GVOMbnYHqSB+g4WdntOevfbUrVyKxqTEjLzMWyep2Uj9eH1DQ60VdH19579gjJzzRoP8AMR/1+XDRLtVV7nTaiAlcYqRnCnyBOMk+7bex4OSjw7BvoDLWlrF7MsBSzMCO/WUy8ynOcEnII5um2OvAixRy1I59XENipFL3ZghXwQjOO85QSHIOzcxPkARnjC4dXmlhS5C0UvO+HLFw+FOACcHPXfGMjjXQks1tWux3ayppU5ZJyCCY3KqG6dM4Vx68nHW5LeiSio7TCdG0+tTv6glylSX4fJdoxyhEJGHXz5cEbnYA7+vHd+CtFM0hhvKvmatWEqffnBP3xx0nxNaVk5z+1dNJCFt1mgxuh9QBkj1UkfL7JKIFWrAYEr3WaSL4tBIhfzicn0PRvQqeBJNuxxdKgOO7UjkKx6P37kZzqdgOxHqFyAPLfHHuA6+kpNLNDpTV9F1KNsWIpvDHIB5qeoOSPDuN8jj3Fo7JDXRqwd7ckgxMgLRqegxCzEn/ACY+THhV2qTn09pUOQ9GC0qnbmwBG4/QEemPfhpQ1SvqfbYQ0lKxtWevICNi7I6g/XY/Xj4iLJouk2HCyPXlkpyrjP4vHGCPmDwkvWwN+5hWox2ZtPtWJZRKkQkWqyleWQgB2IO+x/nxvamavrHxEShRJRdVYnGHVO7OT0/hP14Ig1FrVZbdaQNUmPK8cy5EL4OVznYHGx9iPLj7FIIWsSlSUEbCaBowXj23b0IwDuPQZ9Tzn6KKOhH3cmSfZfTbl+1NZaxPXlmnZogCynlyd8emcD34qZ4UgjI1SY34gPFK9Enl9udfEOJfsZRlns3J9Oo2pqpkIjnWdI3GM46+e/FdBFeSZpWh1HTrCgBLXd88Uo/t8m2fUjiuN7KpaF8UGkWpB8BZSKUbKC+cD2yAwPyzwU1G9FOTPVg1AAZLRyYlC/P8X0II4y1NIrEROv6fHynP9PojwsPVseEn2O/AI7yvCsuk6rWv1gdoJT4lH909PmDxMVZ2b+jK4IddrBLJevfQlYLMg5SxH5Jff0P+wtE8tyRJ5Iytk81O2uMcx5cHPuRv80PmeMrmpWrN3TprlqStVWUJKhbMfKevMckgeQz0z8+HrUlqT2iUiaRER053OJAjZRh/EVIx7jY8c7RU1LRLdsbL1LlK4/hsl45j81jQN+o/Tir7Wx/FWa9iPYPXSUeuCSMcfnna22+qW2Lq/f10wysm/KQN/THl9eP0RWNuPQxKeSN6UbStjZI0LMxPtgcKNojpMGiinr9pdUeOUJm0zVo4lDFShOZCOu5LKR5gew4ZSaBX7QVri15o1gujmliVtoZR+ZT6HPnj6bcRmndo3ltalPQhU29Uud3COXJCHqxPrg7e54qqulyaVCXrSp8TsHdQWAYLhmIH4j4SAPf5cZzlfw6EKXSWjnv6Rfp6bXKtqELiawcbKF2VD7Beo8y3twfcqQSTWtKiKvU1JFt0DkZSQZ2HvjmT6DPBK6ZFHqsmopzzT23/AHkjDHJGBltvIkDz34TyVrss+nUa80rM7JPXfPjikZctkfw5RuNZevQxeWwgazHpmkwRXJFMbvyxxSbEHAzggdN879OGFbtTpOnhXeHlbH4jKCCffff58J/+I1N+z9zTGdIrMffyTDvFGGchc+HPQH12ztxulcany2ZBJbkdQV51KQoPQ7bn+yu3ESTWQs6eJ8GvW9WvS2NJWR5ceK/bOQmdvAgGM+Q68fdB7PwpZN25Mli07b2rTHkQ+fKvVyNxnoN+DYEmsQJYCPFWjyokYLGjEjGQdzgdAoHvxjb5tNgnsVwJbEQBDTczrjI2AGNtjjO23Gal7GmKooPgK1pDPKJrRXrNY2UfQYA+p4WXL1SCYwLesWVXYVqCgL8iR4c/fhbot6rrJks6zfluxqvKkAgEUUR9QvNv9uG5kMVYJE1qOPqsdXukx7AZXP340vYU9CSe/qX7S0u1Z06vpWnwTrJ/SGLSSLkBt265GfwgfPhrbURmu9g8kUpbTrZXyZG8D/TwkfL58RvaOzY1S13dajaBh6y3Gyw9+UeXvvxWUmbUtEu1ZsPM9aO4vu6Dkf7jf6cdLhmunaWLE9NZzIYtT0puSYAZ51U43Hnj/wBrD34F1GaFqiwJF/RrhEsHiz3Mg6ge43HuCvpx1YmaC/pmqgBBfiSKXJ274cyb+zBeU/388Da2IKNCxWRgF54rdU/mBV+VgfQjcH3XjNWaKqNakMus0l71e7v1T3LyPssyAbHPquw9wfY8e4t+zKClTgjihDd6jMVJzjHJ6/3jx7hNSf0mVEJScw9rrmpwxpEiSAsofmPPGwfmOw2Kq/8As8N543gm7RaVAN1zcq75LFG5wR81J+w4QG+2m6xK1iFhFfCMGb8o3yMexz9jxSJP3VrR9Qlw0RzTsnr+EcmT80YHi3ozrdkxpOonTu1FjT0VJqV4FxG3R1cCQD7Hb0I4p5oVjFeUTjuTtVtMeUgjoj+hG3/fHSU1Oh3fbDTKUgdRCohZlJGSkrKCMf2SB9OGvZfULtlL3fU5rVKSY95HHEztudsEA8pHkfTbjnFUdGTO7mgxXJpbUKmK3H47VVAF7wDdpFBwAw8xsCNxx8t6fEKdOfS5ZK/eYRLCyHk73qivg7B1Iww6HI38ntCLLxS1LIkeFsQTFeVoyOkcq+Went1G3Ay1Yn1W9oLRGKC3X5q8Z25eYllAHlySEr8hx0ZJumWSa2TemR6+9pHgvzJZmfu2hnjchmzjDHlKncEb589+Ne0ejtXlgtLRrzJIhY2aLNENmKnwnYgkddsj042q2pjZpW7EmC6tpthpCf3bsPC+P4mAKk9evFBrANFqYuNDPTCpGqFyCwGCN8bnqfLORwsoZbD7NaF1aTv4Eqtp8XPyeKm5wZCATlSOpwPwnPQ46Y4Y1eXWKHwiNzJu1Xn3aOQA5jYeeQCQw2JUj24AsU7NmKW9Wbl7jm5Yl2aQAg+E/wAQA5vmOBNY1CLl0jtBpxKC3Y5pVXbEsZGTjyzkHH/fjNNXobTVWEaRHVsXQk6IGhjkhc4BEkTqcgj1BIYfIj04D7RWLj1KehC0sLWoZJJuRAWWIN4EB64JU7emOHerVUrazXv11xWuKjsiHAPl+hOPrxBSSSR9tdQh1CRmlgzDCWyFVVOB7/h/3nixtsUqqxv2X0KGCRu+PMYlKnHTmO2B9Nz78V8EY0uOMSc3JzxM7MxLcpY9SfUZ8/PjDTYa+lURauhhXVshCPFM/wDD9+vp0HCm5qVrUtH1C1IwMjT+IeS4TIA+QB+3G/kpQSMPHcpt/g5iuzV+02tU7b8prfuolXcsDyqWHzRT9W4Y0Qmj06l5lHxNlWKg7iKurliD/eJA+QPCLXEtWe22lNW5hLqlRFJHQtnkP6DijKR6jrgVdqayrAp8hBCPEfspP+LjNrVDVXQF2y+Nd4HrJWl1CCOFZ3sMGECle8duU+pYgnrttwUAK1StFZmlsm0wZ3A5WlXyVRjwKf5ZA8yFdCMaxrVnWLOZIpue40XkUDERKfnsOGGo6jJTkzMDPqUhbC5/qR5j+97+XT5CbbVIfjgryZtqXeSsqsgez+BI/wD0q/oMeZ9vqeJzWUkIiqwPLMoPxExiPinIPKAP7IycHzOcZxnhuZTUqgs5ay4PMpYAAHyI/KvtsW89uFc9mTSXr24wli8zrJNCsg5+78SrhcZbrnl9MevGcYW7RtKSURgLOmUG+DsRRtKCDIO6LcrenMOmN/XjqRNJsxd3T1Ba0uRhZVZQPTDdP04At9oJqkjxUtLEkLTOVdqSsJCSSSSVDZyT6cLbOtPdnHxegQxQA4YwpJGf9RK/px6OnmRvfhvabJzIWlhA/Hs6k58sdPuOGnZ28s+t6dLycqzNNVlXHUsux/1efpxOXkaOZZuz9mV4wOZoZAQ+PcdD9OGehTRzQi6kDRWatmKZ4wCGAB3291J6DyHBk9CXQPtpy/8AKMAjY4jusgX5ojH9Rxzo9mtqteGC8CLv9Uzt4cgkdR64H6DgftSLFnTo9PQJFzWpJ2EkgDY/Cgx1/CM9PPh7DT06+dPtTOK19O7MgdSve7Y8+pPXI4iipQdnOUoz0tFXVvGO5XJIVGqFwObA8T5/kBx7hLe52g0ySKNiWpJ+HfzPHuOVUaVYFrGlte0kRRsGs1mYq/XmJOTj2Ox+vGHZzVa1jT5dN1gFYmA5pE6xkZCyb+hOD7dds4K/bFClYhUnu4ZSqFyTgHoGPp/9cY6nRry3Zmjjjq2++eBbK55XmGMLIOnK6nOR79QONJpOCrp54pqTTCp6DjtTBfdg4knrI3KSQGOAcZ9WBPz450OeCOvNpNiESokhZFZiCTvkKfJsDPn0PAmhPZkq3ppYJls13jmVZOqmNxzIPbHn6Dg3U63cS356C8/LH8bV32IU94P9IkH0PGeLiqY7T4aWEuaZbLadY+Ilmj7ypLL1lUbNE59fLPkceXCsdp72vXaOpQ0QklSTknmwMxr0CnO5HMM+2/DueVdR7PtLVGDTkSzC/wDDHJ1Ax6MBxMissHbKVF/q9SjSeJB+FDKMNt6g8wB45RR1vg81CqsmrXasbBU1WLvYhno7ASR/aQEfU8fNV1WOaWaK3Az6ffjWZV5smMMMnH9pHyf8w8+NNXRzW0i0uUnrSmF8HBOMOu/1YDjDV6SPct0q8i95DJJarrkHCd4Q6+3K3i+RPHSV0WNBmhG1R0S3B3ivNTk+IiJ3V4wV6H+Eh/8AeBxM9q9PEJq2qj50e3ZLKvMc1pWwGU+3Q++3txQaNZECrzqXigYh0xktXcEOv+E78Ex0I4bs+kXJEkpXADFKwyivjwP7dQD7N7cZbTsbNomktaPBWcjngvd1Gv5gjHADe+wJ+fEjdenB/wARL1vVY2Akss0SI3iYDoQPInyP2HTFtYuWrOmyLaiEVmtLhzy7hvLm+v5uh2z1zxF1uy82p37F21LJHqSSljTkcZmT0D4wD18sca+NNysPkSxpB+o2bHaG1/SClWjXTJU7Rwxjz9fr18tz0JrR1b+iXZqkcixxyqYw5xlChXOB/sDz4xENaeZoNXmSpUicf+FwAl5GHTnLAFse+3oOGkd2JoroSu8EE9XmiRjt+7JPXb19OHN6/wDAwi7SPkdb9zpGsySAHTq1jGc8zOQvIPu2flwSlVanZ66xYrJ3Qqq6jB55Bljk+3+9+FtmzGtTR4GPgntSbEdEAGdvmo4K7RuP2XXpWLLVIZH7y0/QgyDYH0xGo+RYcTuzmqdCbsjrLWaljT6daZ44x3azR8oZkUkpucDO/wDI+XB2rGGpzLphDWsDnkR+bkz5K2Bv6nbOBjgRpaWmpJWrTQ1ahBUx1wZHlB6HIHn9uM5H1XUkMWi05KwbYzvHJLIfc8qkL9N/U8GrHaRzpM1i9desk8U5gXOZRsCegI674zjrt5+eUnZO4tmxqduZdQtFw3e0bBJT/CVz9uNOyfZ3U9HuzCXneO3HySs0MilTnIbJX1Az54J4MktTQzPbogRz1n5bMCYYL/aA6FT/AL68ddM7/XQP4uMIyvq+qxoh5TztzKD6EZ+fH2pPAzqI9T1R2B8Ii64+5P2HBupPPdihvaRO8PjHeqjYPN5BiQdj5E7g7HI6CR6nWvQMZH1hEBKSKLarhh1BCqMHhLYHp0xgnM8My2prBCr4u/k7woM48Xkh22HU+Q4GGmyS21tXrM9aGVFSGGsh+InXywv5Qcndt/QcPYNOqadWrhC7xV//ACyOveMW85OXozk5A5vCoAySduBNe1aXS6UbUU/pl9ikAV+eaY+bNJ5KP7IHpt14LrLRU9CftBVrwVY6UEENGxI4cVYWMtt1xu0jk4QfPB9uF2n6Z8RqEHJaLTxYIZA0rkA/xNgDB9B9eCNJ0uSzO1RH55CwNqww/GdycH+EYO3tk8O9WvVez+jt4CsJYKiYxLab39FHp8s546Spfs6LEnaDUrugrXjjZJZ25uWuRzd3HknO3lk7ce4pqMtXslp/7d7QIH1TUpAhTI/dJy5CLnyAAz7kenHuCqXSuT/BKsK4mQ2E7ys6d0yHAPKT0PoRuM+2fLigtUviZJquQyXaakH1njyFI+ZBH/7OE3aoQ93HfqAcl5O9Kj8jY8X0yG+/HWn6kyaNWur4zVmUurdeVtj/AKol/wA3DytIjWwiHtJ+z5Kk96SUQW1KyMiKSkythhuDswwT7seH9CnEssFlZkFeKYOsZfI7t8h09xhjj5kcRc8T3obWnIqtLDeSeFGORytnm+hBU/bhnNWl09a0FOSaSUZKlcsAM7KnlgHqx69BtvxJyVFhHf6GnZmstXSdTqsH/o1Z4T3mxI70FPuCOBK1Qf8ANmhOwBK1Yz6bd9IRt8hwfLC2j0LNjVLax15pFe1MW5mCKMLEo/M5IJ22GB5cfeytj9tanpGrpEYjJNKvdncLGh5UH0Xb554kNqyT9W0EUe51SitqVDym1HNKoxjKhucDPmSP1HEfoMdmfVLWqW6ytbmtSv3LuyMoJPMFxsR1B/7cNez1h7DT6dzpDDBM9hnKnCpkczE+Z2wB5knpwd2qelT0w6tJXcVncfu0bEg8XKsmfoQT/wDXDhHWwylvRjSkqGfvIJRHLG5D1LTlWYEYZVc7H26dOO45ZuSbSr9d1jhBNWRuoXfwtjy3O+4Hy4XUdara3AiyRrqSqT4JcR2lOP4hs3r6+w4+uYh4adpgi5K176kcu+2GHQ+/FlCIk/o4rX5FYQ6wsvhUKltd2UeQcdHX5/Q8dSRw7wCRZu6TnzA/O8S9QyH88e+4O65PTqUV3VJdNSJZTWmlKHNYssu/XI5TkZ9PPgqvFZms1dUk0h45oU7yOCiDEA5G3NIxyxHTAwP73AinFnT3wKvV4NT/AKLqsqc5/wDJanEpyp9D6jPUHceXpwHTeaaQ6Vq0PLcjcpNJ3mS/MNiPLlI6evUbcFUjdvJNJepQ07DMQ1aVwqTAea9OQ+4O/kOO9SoJfqSrKZUu1EYwvIvJIyAZeM+u2SD7HHXh+RZLRPG8ZbObsFaPtpUikeBK1Cu7IrvgFzuObzweu25GQOO7KVr1mN7sst0ljL3EChAXJyWkkOcn2AwMAZOOJqvNN8TJJLZUOT8MA34PCc924P3BPr5eXyzLYnqtXqWpKTKSXiH4oz0x05uX1I3HuNuCk1GhuKbsrLWoCqx5JaGm5bmwihpWOOpZsnO3kAOEtztPpTECxrWo2yM5COzDP1IHE3RpRPb+EWtGbyLztLqEwWED+IDoR6dc8PqvY9oYu9tzVZFJ2klYxQL7gbM59sDHp6SqW2HrpIxGu2bSc2ladK0WCe9myy4HUnO2PLofTgTQLt27qlmWaMQ6pGC0aqgVJl842A2zjOPXcenD168IiZ21y+yqAB8JTZEH9324+RTvDJz1O0BWQdY7sJAb2y2QOJaHizGteio2RPHGTpdrMc0Gf6o/mQ/zB+XHegUadbVtShZRNKrLLFKSTzxsBynHTPkfPrxlaqSd1MlyIVhaXlM6MHryNnIJwTyH3Bxxv2LrtFejtWo2EumRzCeNtj4QGQMM+ueHCeEkweWGURl8FXva+8FlCunaVGZbKgkiR+vKfLGdse3vwrktzaxq1vUZVAtNAI6kQP8AUx8wXYeW5I+hPnw3rwynstRjwBZ1u9uT1KjYZPXrvxD6v2ghodt7s+ns5jh/occBjyjRoAo3BBByucgcdWzNy0XUcmm9n9Ib4udI1BxZdfEzHqIlHmT1PpsOFnZwR63qtfW9Tg7555SlGqwyleJdy5HQtt5+Zz6cbdmdDi1yk0upTtI13vMjyz1A3+nvnJ477OxlItLhAxIKTInUYb98oB9eiD6cC9uzWqFv/FTnm0qmSrOYrTDxtkgMinf7ce4odYpxanWWOSRljk7qwCBk4MfKB+h49wUx4tiw6eL1kTTAVKsMzZWFNrMjJjCA7eIEE+Q3zueEooRDXr+k0Zga0EJgKMckyMAxAPnyuOvXh7qOqSaVQTU54wLki9zpVTGAnkJCD5DO3qeJvslSvabZe/qgMKmwuXmbBfZuYr5sckdOFSWjO2zbTVkrWI7U8ixq1NC77AqVwhBz6Ff14pLkVaSKpaTvJJFxIitZGQ3UbyEgeXRc+/CixpdbUqpSPT9XttLgTvVgKIzbHbmBxkjP14YRw6rBWghh0TWUjiAQHnV+cDpzAjB+vEcfrFlTpCPtXXV0js6rbgablwlWvJ3shHmxC7em5I+vlRdjuavF2enlrmtGbEkSKWyeRyCrH0JJbrjpsMccd1MyMtyO6JOYsBcqkRgeSEoPwZ3xjf78cVDIb40wwySzTr30loH8BG6OuNiAfP6bYPDaSVoz227BoKzU6VyeTIM8vdAHbKqdx7dBw81SnHavaNRlVHhSFVkB6YMTnOOnqfbbjDtNcoTxxJUminVpHlk7nxrGzcuRt6tkj5+3GPaG38NFWu53ajGwUHfIyDv64U8S246FRN6tJ/y52hu6RFWDRHB0+PlAjGd+Zv4iBn6n6cHaPpyNTaotxzcmQyFw5Kwr1z18PnvkHgjtQte/YaadJP3MhkqyRnxFXHOg+RBI+aDjmCSKWZK2nRhprjcjOg5edEJ8x1B6kn040jOu7A43w00/Te4sS19ChaWxv3t18Fz78zZCKNvf39OdUvaVp0KpftfG2QxLtESqk9cGQ5JHsox78L+1XaGGlVGj6KO8Ukd4UOe9YdWP9nqADt+bj5pHZ3SryQ6jajmmnXdopJ8ozjfDHlHg82I8vmOC/ZfhFVr9jma050Vc1a8BlTvFVwzMob8AOSd23bBJwozjccDambWlVtD0etYd9RlPfSySHmaNW6DB6bb49+D6rJI/7VvEyU4XzECuGuznA2HkM428gAPM8TeiWJdX7bWblkly06KkuMqfFv8A7/6cGK0JvdMzTTTBqk9iy/eQ6hZMXM2xUjxc2BtkgMBx21exFbWKWcCxyhq05258HYMfLHT6Dy4ZThW0vKpymG7FID5DPMv/AMsf/wC8HdoqSypJBgLGmoNGox/VmReZCD6cw6e/C2kWLpiFa8M9iC9agkQ1ZGDxxBedGCkkBWBBGzMB6hh58V1nwadHJpdKxft8ylE70QnkYZ5jgsFAHLscZB4Q6YstkukiEXETupveRPHEx+fKVz5/XjnT3NhbunPqKiKtMwiqnvGPdbMuVUAdSNycnHA0+inaehjJ+128F3UKVTfeN9Vkcg+mQ3H1e8IWP/mCg4/ha0zZHp40YfrwqGkmIkWLEUSnbEkyISPLZct9+M5NOg5udrtQc26gd63N18zkcKosNS/I7StPX5pK8avER+8+GVJEcefMqtj/AEjjvUVghnsPQRAtqnJCrRt+MIqtuD6DIHsceXCWvUELR9zZjVwSwkrzKDny6hT9jxtqeoTafq+lWDXknEmYLRAEayFj4CQehwTk4x+vBaV6Lk62OH1GKlp2iXJWPLR0iSygxnmkbCpt7sRx+daF2ev2eef9nLNY5vH8XlUUHz6gk9eLzUaSyaHQdJCyVpoKxZevILC4O3tgfTjcSTNVrVe9Ebyw5ist5PuN99xnH324UJpvZnKDrRgt4UeztCSEEObFoKE2ClU5V+2BwHT1Jkq07h8ZilJB+bd6mfqWH04Qvqc0ulQVrUXI9XUpO+Xryllw368Mq6yRFa0SCOJhyycxAD5wVKHzYeXTI5hwZd0axVodWLvdojdzK8IJRQM5CZ5o849mYf4ePcfdKuJWEqW7ctKaMgJ3cYcsrbnqQMZGR5jJ6Z49xm0PKjuGATdokfWT3tsuJFCeLmQfg5R0C9PD1HU56nDW9fWiVevqtKmJwxjdaUxldQcE85UnGQemBttwxkliguWtTXEj6XU+DiZTnnsOqoMfLlY/LfiL7YRRz9pdL0gcztTpRQOik5dyS5X/AFY+vDV3Zg5WqC5bN+zWSy2uSSxzDMagyszf4cZ8jwvmM1Sv8Xcs3YoeYLzFBzZ/zcUNIQLeFYPiOKMtemjH/pqCSqfwjblGOuR8uGF3R4e0Q7u/ApY5lJVuQQevi8gBtk8epRcuaM5TUNPbFugxNeijtUNYtEHw5iQhwfQ4bPBGo25NW016NdbNvUmflhcVu6bmyAwY5wykdflv040jWrpNaWnpbCKKRcSXJW5e88sITuFx5gcx4xtX1rQrQ0O4O8lHJPbELGVx5qgx4V6e52zjjOclVIsVL6DVYI5PitMgVZiiAWbIPgEy/hjT1HXJ9T6cd65LzdmYbkas7acTDMhG55XDY9soz/5TwbQetSijrJBYiQZIDxksc9SfMn/fpwVLJptuHVAZV5bVQpL6NIv4CfQjxA+oPtvGoqKadnXNumiSo3Fs6FLDLISsCHunJ8UkDHmwPUqQGHyYefBuhosehtYtytCLUj043UAd2WwThv4ScE+mTwK+m932d02eFOa1XgXIHQjG4P8Av14JXup+yNZYnAQ3OQcw/ACrkbDzHhH+EcXyeOnR3jnasLorTWaI2FWpdrK0fPGcEDPKQQOu46Hr9eHetyaDSph2lLQ43hiUqJj1PMB0GfyjHlk7bRvbp0qWbLV5WS2lsd2Fz4QyKcHyOSG4Aud9ZoQvbSQV5fGYyDyq42bI8t/T1B4LudWKPrbQXq2sjWW5at967FOVnlgYciH8sarsg+WSfXfjjsxVr6TejMV5bOXUFRC6j8Q3ydvp6Z4K0InT0kmqGWWih5pqrNzvAP4l9V4rMVbdIvA6kOoKMN9/L9ccaR8acW0zOXkcZVRP3g1WC0pbA+KjTkDZx+8c4/0n644o9eXv6WoN0LQ15wP4WHIc/wCriIvpaku22kZN7YmI9EHNk/dzxc3G8FxGxyjTIzyY6gBDt9uM7NUJdO1eCp2q1CC+szTwR4R0XPPEzI8e3mwyAPUbcJrkgovFambuotVZpY4lIQ8qnlCux8wANh68MLWmSXe2xsV+oq1o+bmxlzGBn6Df6cMe08TXKHZspylGudySNzyvkjHz5CeC4pVRU39E8d4VHQpQUTNGzgvLK+ExknCgDp8uPlTVH1BZZakamIAFpWpcqZ8vE7/p1PHckYuQXZByh9Rvrp8eTtHHjnb78oX78GlaeowyJNYNXQqLEFyMGRhsSMdWb9BgcJpLVnRk27oXCwsriE01n3yeWBVJ+WDv9uGwlY1e7/5f1LuSpzE6Aow8xg5x9ONNNuULimPTbMtCmuxljTld/wDGRkn5Y+fG1m1pFerJBH8fad9siQpzf4iWb7Y68XBJW2R+R3SRM3Dcg0ruqx5ZklDNXsBlkjA6Y8m2GAfLYdTu61WLn0ZpInzJTsFsgY8D9D91X78Y9sZbVLRqCRxo1+xM0QqvmUxcybqpYk5Clc5OPFuNtjaVaZNOtVrGBKaJB3z40VG+v4G/XgR01JLVlcr02JbtNbd6WSGPnbU6HxIVfOZNnGPPcE/Xgi3ZWtDVtGET1nrKlqI78yeTD3Bz+nrxz30tIdnNRjwWhszIwAxleUMV+uDw/wD2RXu6rXiRmEYnMcbodu6kXmU/7654srTKuE20NiBFlgh/adCUZhkyeZfZsdCPfj3GdSwlKJbEF86Y8340KsYyRjOCM48tj9D6e45WyWUcNWtRNfTJLANPTOa5qU+/7yXG4z7bKPc44iYLEx7S39eujujLDJZrg9cs3Kp/6/Til1bS9S1Gl+y9JheGpK6y27Mqkd63UKqnB5B74yd+OrGgz3wPiHVWZEik5Bj8BJG3QZz67Y4UMemTUr/ROVdQ+FomRmjVbNgCQs3KGRPGR9+Xiu0D4ifTVu6lNNP8W5aGlVAPMF6E9RsfY4PAsXZWgK8MOoWK6CJSFjdWYAls5ztg7AcPa/PXiEcOqwrGgCcki8mEznAwcnz2zx13qxNfaEl+btBBI09OjBp8QzmSRFDkepeQ5z8iOOtO7P6pZjS5V1KB+/bPOxBYsN/fIO/GXampUtxd8IEuugxHGmVDNvktgZxjoMge/lwr7J6st6NtKhjhqhvFXMZwqy/wtvnDdM+RAI6cCX/UcW10N1uvW0oILsiyd++GkhjMSZHnzk8pI9OBLMUjwko3xlc+JiN5EX3P5h9x8uGYuJqC2ItXV1KnklmwGlgYbDvB0lTO2TuPUeaLU9LbQuSWusyHBkjlrSF45FB3ZQd8jzXIYb9R0m6LdPZ09qfT9PiEAM1ZZQMjcwqem3U+f/Thrdjik7PagK4TEd9JU7s5DAlxsf8ADwLSlXVqVW1I1fvTIYEYbJOdjyt6E82x9dj5Hj5QrGppWu0uSaNUSKxEr7lQXwfsSf5+fGmTdNgaS4ML4hew+rSV0kQJDYdnwQgELDmx5nmVlHoWB68aXrMDUKVu4VrotOOSYKPC/ejlIx68ygj5nhXqGLegUlVuXv44q8oGcHE/MdvQBWPGmo1YtY0/4qAkpKyQ0ocbLGjFIyd+rcrn68DJRkmXDJUhXVnhpWl+ASSexkvG7EqF2Owxvv5744axzFYxXnmWORgAlekgViM9Dy9PrnPHLaLMHNbSggCjDIuRMPcqd/bbbgPS9HtarJbo14hTDQyp3kzYmkcDK4H5V2x9+vFUn00ajEV6zqS2L1bStNKOSR3zxdM7+EHzx5nz6DYb3mo2Y4b2qNIv7mvRSByp9Qo2+nE12T7LGq9GxzrIs0kUwcgKV2bmGPTB477bTWKc+ocsJkWaVZMA7CJCBk+xbb78c3TpATtWw7QHX4i3ccN3yUZZC+ejCMgAfI4A4YdrLEGnaTRwMPWvVO6J2JKqxOPoTxN9lbUlyqcx5ksVnR2b1yAW/XPDD/iO0lmxpOm12KSO8lmRwfwhRgH6YbjpdRY1TZ4csEvcdQL5mRlBPgaGTDfPxLwu1mpDqF3T9Ap3Yo6sETSzd84iw2erEnqRvjyyOO5xqv7Ap1asCy2ZYFnicYEmAzLjfr+bb34n9L0GXVZnl1G7NXtd9+8V6MshOTt+Eb78dT6yZJaLWpU0KgyJJq6zyIvKsWmxNM2fYgEZ+o4a07IjEktKsumVozia5a5ZLBb+FEGQr+e5JHX5p5tIhq8gu6panABxRrx9wzgfxcp8I9c78OdOSWCrBqN6rEpwY9J02NMRgnHi5fQdc+Z8+I3lqwt0C9tm/Y/Z6vq1SqY76uI1Npmd4lk5myQT+M45jt58A9k709+rSndnaRy8Lu23MxUg7fJyPoOKXXKFa5Xq0brm41eZp7ROOWSbpv6hf9+nC2F49BsVVu4WrIZrAIGRnmz5cJwcfGrB45KXkaoBq6VLbraYLI/cRTtcVhsSccoHrgkk/Th/pUKwSwuGUfCyIMkjwxE53/uksAfRh6cDxag19QakQkKcsEaJuvOfwID54HiPoMZ68davVp9zLp9qw3wlBXs6jOCQZWA8QzncHZQONfJTgl9DGTzbfCYjmr24FIYNE4WRSCGKNurD5ZXP29ePcTfZW34rffRPHDK/ewiMrhN9wCT03H249xjT/Jspfo/Q9N1OWxIe/v6e7phY0Q8jKvQbOoGdvP8A+uCbCyjla1JMobZM5Cv7B1wDxh8RbaBDMtLWoG355l5ZMeoI3/XgdJaMbM2n3LekTMcNBYBkgb2OR0+YPHOCS2dGb+BgghZhKshXB8ySM/XfjFNXoi58L38k04GSEIJX7Yx9eML1ZZVWbUIFrkjlXUKTl67j0ZQfCPb9OENla+ickFmxTr84DJ+5JWQfxArsfrwZcpCjbeyg1G5QSs8ET14p2QgyS5nKk+iL5/M8RVHRtL0mcWYdX1GSQNgCOhyKfqzb/bh62rRyxxqmu0olUE4WFx99uPsdmaxErJ2jmJHQLWfA+w4l19G4xZs1uDWLCLF/RtZQYgZwFW0P4COnP7fm6b8EUniNWSGSJzCD/SaRyGQ5/rI87hh+nQ5HA892eSlNBL2piZWXBjnhdQd/IlDuPbgbQ9WfVpBX1F+/mgYKmqVPEy5zjvRtzDH5uo888Je3DN+vQ6pp66ZrNOIhDVgsG33iDlVgRzK4Ho3JjG3K2R5gcfLvc0bk9R1PNZpWGWTfAUdE36YKZ+vD+xpst2stWR0+IiRu5ZdxLCw8YUj8Q6OB6rx+YNYtN2olj1i3MGo5hBrg5AA5diegwOvvwty0G1EJ1anesyaZo9EPHMtbvLWDtEXY/i9Dy/zPDVFnlq2aFGDnfva0Ma9COVi2Pngfrw60GxpllDXoIY5ivMsXLhpD8z+I/wC9+nGHZDCWDNLhWe0ADncHmVfofxcHyxjGqdneOcnbYfPqen23gr2DHLc5OZXDchKjOWDjdD4TuQVONx58ZrZuLOs0JF9YMExuQtuP3UgnPzBIO+R5cS2iadHP2r+IimCr8K5nU78jMXVgAdsBRkk7b+u3D7VqbxajDW0KKC1BHgzq4K92SAVIYHwHfAIO+wPHSluixWrAAIrVh5dP1JlYupNW0AjLgYOD0PX1X5cCap+36+qizLGBVMfdyRuSFlG+24I8z9+KGSguqQSspglngyZorKlZlA6+IYLYx1xn14XVDahkDUrE1eFxtn98nyJGRj6cdbjKxYqUaOdF1bT4lxFF3U65Jjk3yCN8e2PP644xV5NR1u5a5FZINIlUHn5gvMSvX13P68Y9o56wqLLLVoNa7wAS15+728+ePy+Yxw10doZ9CvWa8UaGWic4bmyfiACxPnsBxW8nkFLGOIF2v7yvFpEcFhYZBUh5HduUDmkycn0wd/nwxiGs24f3+qUljGzLBYVVYY6eHc8Ddt71ahqFManAtiq9WKJ1IzhSgOQPUdf97HUNO04VzajgR66hZIuTPQA56YPQHpjO/nvxJRbhkmWMlni0fNKGnVrAjowPrF8/kQFYI/dmPUcb6tq8sUkhr268urKOSS+2BWoAj8KfxNjpjpwBr+pJ8FBTicUKcy97KYPCHQdApH4mY56nb+UJO8mqzcsaCKomViiVsBsddz5Dqzef1HE/rbe3YW0/hXaXqOnUgtWXWZ78vm4gwoz5liQQPrwj7WXa2oRVKelSvO8jCNRGCI08R8PuSSp4Ms9moaUdaGZhLK0XfPEQeVBgnJGdgB5dTkZPlwV2ajmnuRzLEVgjkEUGV3XBzsB1YtybeufJSQ3fWy/C27OwQ6No4eHlMVNWq0z155TvLIfrsPtxNavRtxc+nyyTR6esgluOMZnl2KxDIOy+ZxgH14bNMmlyabLdcClRR4YFJ2knBBBb55DbfwkcDBW1LUw2oM3PI4L9f3cYJLn7cxPueJKdhjCmdfsOCa/JSSGK1Kqd4vP4fDzFWB5QMEEL9GHnx7iMt9q9Rj7VWrmnlsgSoEVCSoaQMdvmBx7jlCTVi/ucdaOtF1SxPV0yS7YKxNZ7jkibkcoFwTn0xgY4r7oWGvJLHATHFIVtQ7NjqNgduoOPfbzGEcWh1qWmaPOAHKSRtbjU+JSxOV+Zxj544qS+kXoYLMliUR6pEqOIlIQNlVDDmGdjznf0HTPEvPdnJYaaFos09PiNyg0kKyLzlq3iEiephfZhj8uQdts8CdrBpdrstFYrQR3FeRWhWoGKxHOWIJ3jBHVTtkDHnx3pFfR57lrT5J7iWqoDqWbaIKMOoO+wfJxjz2wOPafW0OlrrUa120uqtMSTHzZJHNnKBQCNhgZJ3P15Jfkjl9CNF1SpRqpBViimR1H7qWMFwfIcwBz+nrjhu2qWHhMUlaKgoHhkmhCqF9Q3Mp/TjF5NPrvIYO0UNdSoLqYmRg3nkKg4V2J9JnkKQLqWqTEn+ojCA/InmY78c41sqkn1G0uspA6d/qNRz/8AjwSyMD7EsBwTHWJVrXw8leWRSyNZZY5JgvpGATj3J4W3bp0dGeZKmjsQARIe9ssfYHLfovC6OpqeqSrNZgsVtPmYFpLWXsWgOiKg3I8+Ubep4PtehVD6Mezetclha5idqe4jlLHl58FgVbyIxjbrnhN2o1m9X1xNXrwVoZJm+HnXuUk5WB2ySMbrgg48tvas1DS5dVdarzpSNeEtDX2ZouXfnk5cLGAceEHPTPCOstTVa0dmdwteyq17H9nnJEcntyMCp9gBxUr6GTXwJo355QbNvSa7QoQZLc9Za4TG/wCIMo/mePguPc1ate05naCSSSRmm8HP3cfN5+5yDxJLRvG6tHtA00s3evFGJpGYBkOCQM4x7+x4o9Rtx1KmoWyMGtSCRoOnezkbfRf0HEkqdfk5StA2ht/4HJd6TXra13k35girzkA+eSw+3FD2F1nlo6tFy4kSQzpygbrkc2Nt8dR8uBtO01k7H6TCAqyBZ7TbbjwlV/8Abws7NMtCZLZJMSTgSjyKHKsP8rfpxZwssGq2VF6Brh+M0t0gvwBSyx7efhYex8vQ7dCOFFqGLVKz6pWXubldhJcrwkow3/rUwds/mXpngud5dNnxF4rNMlSGU4kiPUe4xvxt2hCw2K3afRuZSQjTLjI3zuR5gkMpHqPccKFtUyS07RN61osGsRx3Y5WllmU4RHIcleoGdmODnBxkdDnbjfsziDs3eiUKB8DYRSM48Miv0O4OD58GzvCsMsVFSlW5GbVTlP8AUyD8cYPpvkf4eMdIMMl4z88aJqcUiHIwO/5CrbeQZWDY9V4OVKhOLZrrPwOqa4ul6iygy0aqx52OSu5B8vxcM0p/sLTzp8DEvBGTF3h3ZkOT/Jl+vEvr6r/zVS7s803dOtjfogVUUD/Kfvw51y3buaX+0oiBaoSqJwB+IHAST6gAMPbPGq8zxxZk/D7KSfDW7plaUPpLqHitxGakSPwk48Bx13BX6DiX7L1jBC0IdbV+RwsMWd0iUnHN6AkZI9uKGOdrOmJYgYn9nzqyb79y5yBn2bhclR0/4gXq8YAq2uW0xx1DgYXPpl/04zhKjWcbo31SdDUsV4JeeWRea9qEg2YDqF26Zx7scbdBxv2Ysq0DzRJ3cNSk80KtuQ7nkQn3IyfmeFn/ABHrPW7P0p6H7qs7qbMSjClyDysf8rDHB+hJ3WganHI+ZjFUQn2OD/24TdoiVOgjthHH+z6FQ4BGoxDPoBACx+W44+2mFTSa9dZFW3qJVO8c7xxsfDgH16/b14x7fy92aavzGM6tIrIv51WOMY+p2+vHUGlyT32nvtHNqAAlsSvkx018kCjqQOny9s8BdVk29ILjj0/QYe6pwqjMfFyDmZvUk+f349wg7T3atJKs0jWFgkDBOSQCWYjHjbyA8gB6+3HuNpfyZ368BH+LCvbodD8PFW1BNSDy13rKWCsebmDqV/U8F0J6djs0zQxmJY7zohkbxp+FwDvvklvvwgtyvd0mQzHeeykb8u2Vydv0HDLQgB2PlKDkEmoZwPLwHjzRdI3kraGlxNH/AGnqliSuTNJQR3xlVYynqd882QvTGN9jwLqunaPquu6dcFew0skoKtzlRgMT4sbkkq4OCMZ24H7RkV4GdFHMaFYMf4up4Uatcni0ejPFI6TrylZFOCp707/qeHF6sDgj9GVZpZVg+IsnuV5S0NtGJblGT4m/izjbG2/CbVdMuNPi32gmq0+XxRz38sfXCRnpwDFHUu0K9m7XL2DSgkeWJ+7Zudc+QxtjzB44lk0mnF3j0LcoG/J8YEH6JnhqS4wYOrQTQn7PaG4epHLZtkZ7yOFYyfMeI5bf58GT6lqdqNrGYtHpuOU2Gz3rjzVScsx9l+3CuvrZ7mzNptGpS7sMxfkMspA/tuSAffl4Hp2mu1BqdgGaZ5hEGmYyOF6nc+vsAPbiSkorRYxbexnXEWoU5KGmtLVqzc0ck5I7yUgZYt6BRkkeXnljgRWsULWkJHo9eSWSGfPdYbLPsCQR5YYAj58fo2nxRiCeKKNIYxLDTRIhyhIyDI+PTmPXiVaVhSgvYHxkjPyzY8SBzzHH8vlwqtErdBF6FmCa9ajLyUKhMySNsz8o5xkeZPH5/qes2NaMdaJG5pZTNKq/mcnA+gGw4uO07Cl2ZsVVHNH8OhIzjJJLZPruf0HE5oOnRVNIguR72rSse9YZ7tQeUqB7+v04KWTt/Cv10i/Mxr6ZXyMKlazFjrylZHUfo38uEM0U1RKcNWblMlZ7dqLkBLx8yqBv9T8uKUUY/wBmQwF3INxUZs7kMihvvy54k6N57X/EvUjIi9xEWqLCOgiB7vlHptv8+OXSvg8SwJ9PjsowklpARux/9SHorf8AxPuB78H6QkQ+IoTlmrhS4OR4oJAAw+h5WHuM+fE/Td9N1VUQiRO9evIjjwyKHVWyPcP9xnz4p9Hqouow1Mkok0tXPmYyGGD9gfnxy6SfBKkCx6bqGlzZWfTJxMuevISEcj2Ktn7cLdNiVNFuWHU9/TMdhTt+JJOR/wBGz9Bw001nuRULNhy81rR51mfG7BG5R+gH24CqSn/lbXyAP6ib/VYHBu2xcSZy8c97SrGq2nQzxWYHVuXJ5GGOU/bP14b6BEss9ynIeZbNGWNx18SHI4AkPJ2au8vVlqn6nPDbQoVTtPCYzyKssoCj0YDb9eJF6E/pP9jgWntabPt3sEtfBOxYL3kZ/Qj6HhlphSa7QmKtzPRrqSPLkeXP/wDMcA6fIIdZikCg82GPzTmYH9CPkx4J7My95BacDBiZuTfOMQsw+xkb78Rlia9qIRZ7Hzxvur0GmU5/NHODkfRm+/GOjwD4C8uCOaClMPPIyFP68Gawf/BBG4DRjSxlemeeYBv0PBdaNZqmnyfhLUzXf+0pV3H1DIDw1/kP/IH1uKGa5BdsKXjqWrdlY/4pOaJEHyzv/h42liSrW+CuOeVeazqM3NjoM8vy8uFmrPjtdplEgGFzGzA+fPMzH+YH0HGHayV30bV3B5TYviu2PJM5P8h9uM1K0JKmSd9ZddtDVNQUrHOpFeFTgRRqcKB7dfnuePcV9GtXW+qSxCSKCnEiITgDO+f049xopxRMT//Z"/>
          <p:cNvSpPr>
            <a:spLocks noChangeAspect="1" noChangeArrowheads="1"/>
          </p:cNvSpPr>
          <p:nvPr/>
        </p:nvSpPr>
        <p:spPr bwMode="auto">
          <a:xfrm>
            <a:off x="155575" y="-601663"/>
            <a:ext cx="1562100" cy="1266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pic>
        <p:nvPicPr>
          <p:cNvPr id="1026" name="Picture 2" descr="http://www.nanocom-bg.com/test/images/stories/img_pictures/carum_carv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2948167" cy="3384376"/>
          </a:xfrm>
          <a:prstGeom prst="rect">
            <a:avLst/>
          </a:prstGeom>
          <a:noFill/>
        </p:spPr>
      </p:pic>
      <p:pic>
        <p:nvPicPr>
          <p:cNvPr id="1028" name="Picture 4" descr="http://www.plant-pictures.de/schfld/Carvif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628800"/>
            <a:ext cx="2520280" cy="2044911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467544" y="5229200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медоносно растение </a:t>
            </a:r>
            <a:endParaRPr lang="bg-BG" dirty="0"/>
          </a:p>
        </p:txBody>
      </p:sp>
      <p:sp>
        <p:nvSpPr>
          <p:cNvPr id="13" name="Rectangle 12"/>
          <p:cNvSpPr/>
          <p:nvPr/>
        </p:nvSpPr>
        <p:spPr>
          <a:xfrm>
            <a:off x="3347864" y="3861048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bg-BG" i="1" dirty="0" smtClean="0">
                <a:latin typeface="Calibri" pitchFamily="34" charset="0"/>
              </a:rPr>
              <a:t>Дрога</a:t>
            </a:r>
            <a:r>
              <a:rPr lang="en-US" i="1" dirty="0" smtClean="0">
                <a:latin typeface="Calibri" pitchFamily="34" charset="0"/>
              </a:rPr>
              <a:t>: </a:t>
            </a:r>
            <a:r>
              <a:rPr lang="bg-BG" i="1" dirty="0" smtClean="0">
                <a:latin typeface="Calibri" pitchFamily="34" charset="0"/>
              </a:rPr>
              <a:t>Плодчетата</a:t>
            </a:r>
            <a:r>
              <a:rPr lang="en-US" i="1" dirty="0" smtClean="0">
                <a:latin typeface="Calibri" pitchFamily="34" charset="0"/>
              </a:rPr>
              <a:t>(</a:t>
            </a:r>
            <a:r>
              <a:rPr lang="bg-BG" i="1" dirty="0" smtClean="0">
                <a:latin typeface="Calibri" pitchFamily="34" charset="0"/>
              </a:rPr>
              <a:t> </a:t>
            </a:r>
            <a:r>
              <a:rPr lang="en-US" i="1" dirty="0" err="1" smtClean="0">
                <a:latin typeface="Calibri" pitchFamily="34" charset="0"/>
              </a:rPr>
              <a:t>Fructus</a:t>
            </a:r>
            <a:r>
              <a:rPr lang="en-US" i="1" dirty="0" smtClean="0">
                <a:latin typeface="Calibri" pitchFamily="34" charset="0"/>
              </a:rPr>
              <a:t> </a:t>
            </a:r>
            <a:r>
              <a:rPr lang="en-US" i="1" dirty="0" err="1" smtClean="0">
                <a:latin typeface="Calibri" pitchFamily="34" charset="0"/>
              </a:rPr>
              <a:t>Carvi</a:t>
            </a:r>
            <a:r>
              <a:rPr lang="en-US" i="1" dirty="0" smtClean="0">
                <a:latin typeface="Calibri" pitchFamily="34" charset="0"/>
              </a:rPr>
              <a:t>), </a:t>
            </a:r>
            <a:r>
              <a:rPr lang="bg-BG" i="1" dirty="0" smtClean="0">
                <a:latin typeface="Calibri" pitchFamily="34" charset="0"/>
              </a:rPr>
              <a:t>масло </a:t>
            </a:r>
            <a:r>
              <a:rPr lang="en-US" i="1" dirty="0" smtClean="0">
                <a:latin typeface="Calibri" pitchFamily="34" charset="0"/>
              </a:rPr>
              <a:t>(</a:t>
            </a:r>
            <a:r>
              <a:rPr lang="en-US" i="1" dirty="0" err="1" smtClean="0">
                <a:latin typeface="Calibri" pitchFamily="34" charset="0"/>
              </a:rPr>
              <a:t>Oleum</a:t>
            </a:r>
            <a:r>
              <a:rPr lang="en-US" i="1" dirty="0" smtClean="0">
                <a:latin typeface="Calibri" pitchFamily="34" charset="0"/>
              </a:rPr>
              <a:t> </a:t>
            </a:r>
            <a:r>
              <a:rPr lang="en-US" i="1" dirty="0" err="1" smtClean="0">
                <a:latin typeface="Calibri" pitchFamily="34" charset="0"/>
              </a:rPr>
              <a:t>Carvi</a:t>
            </a:r>
            <a:r>
              <a:rPr lang="en-US" i="1" dirty="0" smtClean="0">
                <a:latin typeface="Calibri" pitchFamily="34" charset="0"/>
              </a:rPr>
              <a:t>).</a:t>
            </a:r>
            <a:endParaRPr lang="bg-BG" i="1" dirty="0">
              <a:latin typeface="Calibri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56176" y="1484784"/>
            <a:ext cx="2520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Съдържание</a:t>
            </a:r>
            <a:r>
              <a:rPr lang="en-US" dirty="0" smtClean="0"/>
              <a:t>: </a:t>
            </a:r>
            <a:r>
              <a:rPr lang="bg-BG" dirty="0" smtClean="0"/>
              <a:t>етерично масло с главни компоненти кетона карвон </a:t>
            </a:r>
            <a:r>
              <a:rPr lang="en-US" dirty="0" smtClean="0"/>
              <a:t>,</a:t>
            </a:r>
            <a:r>
              <a:rPr lang="bg-BG" dirty="0" smtClean="0"/>
              <a:t>тлъсто масло, около 20% белтъчини, флавоноиди и кумарина умбелиферон.</a:t>
            </a:r>
            <a:endParaRPr lang="bg-BG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275856" y="4797152"/>
            <a:ext cx="56156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Действие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Усилва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стомашната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секреция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подобрява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апетита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отстранява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газовете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червата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успокоява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спазмите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червата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увеличава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количеството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кърмата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регулира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мензиса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Подправки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Cuminum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cyminum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L.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 - </a:t>
            </a:r>
            <a:r>
              <a:rPr lang="bg-BG" sz="2800" i="1" dirty="0" smtClean="0">
                <a:solidFill>
                  <a:srgbClr val="00B050"/>
                </a:solidFill>
              </a:rPr>
              <a:t>Кимион </a:t>
            </a:r>
            <a:endParaRPr lang="bg-BG" sz="2800" i="1" dirty="0" smtClean="0">
              <a:solidFill>
                <a:srgbClr val="00B050"/>
              </a:solidFill>
              <a:latin typeface="Calibri" pitchFamily="34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algn="just">
              <a:buNone/>
            </a:pPr>
            <a:endParaRPr lang="en-US" sz="1800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26630" name="Picture 6" descr="http://upload.wikimedia.org/wikipedia/commons/2/23/Cumin-sp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852936"/>
            <a:ext cx="2196687" cy="889659"/>
          </a:xfrm>
          <a:prstGeom prst="rect">
            <a:avLst/>
          </a:prstGeom>
          <a:noFill/>
        </p:spPr>
      </p:pic>
      <p:pic>
        <p:nvPicPr>
          <p:cNvPr id="7" name="Picture 3" descr="C:\Documents and Settings\Milena\Desktop\New Folder (2)\nigella sati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636912"/>
            <a:ext cx="3193688" cy="2183027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5652120" y="1772816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i="1" dirty="0" smtClean="0">
                <a:solidFill>
                  <a:srgbClr val="00B050"/>
                </a:solidFill>
                <a:latin typeface="Calibri" pitchFamily="34" charset="0"/>
              </a:rPr>
              <a:t>Nigella sativa – </a:t>
            </a:r>
            <a:r>
              <a:rPr lang="bg-BG" i="1" dirty="0" smtClean="0">
                <a:solidFill>
                  <a:srgbClr val="00B050"/>
                </a:solidFill>
                <a:latin typeface="Calibri" pitchFamily="34" charset="0"/>
              </a:rPr>
              <a:t>черен кимион</a:t>
            </a:r>
            <a:r>
              <a:rPr lang="en-US" i="1" dirty="0" smtClean="0">
                <a:solidFill>
                  <a:srgbClr val="00B050"/>
                </a:solidFill>
                <a:latin typeface="Calibri" pitchFamily="34" charset="0"/>
              </a:rPr>
              <a:t>                                                                                                            </a:t>
            </a:r>
            <a:r>
              <a:rPr lang="en-US" i="1" dirty="0" err="1" smtClean="0">
                <a:solidFill>
                  <a:srgbClr val="00B050"/>
                </a:solidFill>
                <a:latin typeface="Calibri" pitchFamily="34" charset="0"/>
              </a:rPr>
              <a:t>Ranunculaceae</a:t>
            </a:r>
            <a:r>
              <a:rPr lang="en-US" i="1" dirty="0" smtClean="0">
                <a:solidFill>
                  <a:srgbClr val="00B050"/>
                </a:solidFill>
                <a:latin typeface="Calibri" pitchFamily="34" charset="0"/>
              </a:rPr>
              <a:t>                            </a:t>
            </a:r>
          </a:p>
        </p:txBody>
      </p:sp>
      <p:sp>
        <p:nvSpPr>
          <p:cNvPr id="8" name="Rectangle 7"/>
          <p:cNvSpPr/>
          <p:nvPr/>
        </p:nvSpPr>
        <p:spPr>
          <a:xfrm>
            <a:off x="3203848" y="1700809"/>
            <a:ext cx="2520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bg-BG" i="1" dirty="0" smtClean="0">
                <a:latin typeface="Calibri" pitchFamily="34" charset="0"/>
              </a:rPr>
              <a:t>Дрога</a:t>
            </a:r>
            <a:r>
              <a:rPr lang="en-US" i="1" dirty="0" smtClean="0">
                <a:latin typeface="Calibri" pitchFamily="34" charset="0"/>
              </a:rPr>
              <a:t>: </a:t>
            </a:r>
            <a:r>
              <a:rPr lang="bg-BG" i="1" dirty="0" smtClean="0">
                <a:latin typeface="Calibri" pitchFamily="34" charset="0"/>
              </a:rPr>
              <a:t>Плодчетата</a:t>
            </a:r>
            <a:r>
              <a:rPr lang="en-US" i="1" dirty="0" smtClean="0">
                <a:latin typeface="Calibri" pitchFamily="34" charset="0"/>
              </a:rPr>
              <a:t> (</a:t>
            </a:r>
            <a:r>
              <a:rPr lang="en-US" i="1" dirty="0" err="1" smtClean="0">
                <a:latin typeface="Calibri" pitchFamily="34" charset="0"/>
              </a:rPr>
              <a:t>Fructus</a:t>
            </a:r>
            <a:r>
              <a:rPr lang="en-US" i="1" dirty="0" smtClean="0">
                <a:latin typeface="Calibri" pitchFamily="34" charset="0"/>
              </a:rPr>
              <a:t> </a:t>
            </a:r>
            <a:r>
              <a:rPr lang="en-US" i="1" dirty="0" err="1" smtClean="0">
                <a:latin typeface="Calibri" pitchFamily="34" charset="0"/>
              </a:rPr>
              <a:t>Cumini</a:t>
            </a:r>
            <a:r>
              <a:rPr lang="en-US" i="1" dirty="0" smtClean="0">
                <a:latin typeface="Calibri" pitchFamily="34" charset="0"/>
              </a:rPr>
              <a:t>), </a:t>
            </a:r>
            <a:r>
              <a:rPr lang="bg-BG" i="1" dirty="0" smtClean="0">
                <a:latin typeface="Calibri" pitchFamily="34" charset="0"/>
              </a:rPr>
              <a:t>масло </a:t>
            </a:r>
            <a:r>
              <a:rPr lang="en-US" i="1" dirty="0" smtClean="0">
                <a:latin typeface="Calibri" pitchFamily="34" charset="0"/>
              </a:rPr>
              <a:t>(</a:t>
            </a:r>
            <a:r>
              <a:rPr lang="en-US" i="1" dirty="0" err="1" smtClean="0">
                <a:latin typeface="Calibri" pitchFamily="34" charset="0"/>
              </a:rPr>
              <a:t>Oleum</a:t>
            </a:r>
            <a:r>
              <a:rPr lang="en-US" i="1" dirty="0" smtClean="0">
                <a:latin typeface="Calibri" pitchFamily="34" charset="0"/>
              </a:rPr>
              <a:t> </a:t>
            </a:r>
            <a:r>
              <a:rPr lang="en-US" i="1" dirty="0" err="1" smtClean="0">
                <a:latin typeface="Calibri" pitchFamily="34" charset="0"/>
              </a:rPr>
              <a:t>Cumini</a:t>
            </a:r>
            <a:r>
              <a:rPr lang="en-US" i="1" dirty="0" smtClean="0">
                <a:latin typeface="Calibri" pitchFamily="34" charset="0"/>
              </a:rPr>
              <a:t>).</a:t>
            </a:r>
            <a:endParaRPr lang="bg-BG" i="1" dirty="0" smtClean="0">
              <a:latin typeface="Calibri" pitchFamily="34" charset="0"/>
            </a:endParaRPr>
          </a:p>
          <a:p>
            <a:pPr>
              <a:buNone/>
            </a:pPr>
            <a:endParaRPr lang="en-US" dirty="0" smtClean="0"/>
          </a:p>
        </p:txBody>
      </p:sp>
      <p:sp>
        <p:nvSpPr>
          <p:cNvPr id="10" name="Rectangle 9"/>
          <p:cNvSpPr/>
          <p:nvPr/>
        </p:nvSpPr>
        <p:spPr>
          <a:xfrm>
            <a:off x="3275856" y="3933056"/>
            <a:ext cx="26642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О</a:t>
            </a:r>
            <a:r>
              <a:rPr lang="ru-RU" dirty="0" smtClean="0"/>
              <a:t>сновна съставка на ет. масло е алдехидът куминал, дъбилни вещества, оцетна киселина, смоли, малки количества сяра.</a:t>
            </a:r>
            <a:endParaRPr lang="bg-BG" dirty="0"/>
          </a:p>
        </p:txBody>
      </p:sp>
      <p:sp>
        <p:nvSpPr>
          <p:cNvPr id="11" name="Rectangle 10"/>
          <p:cNvSpPr/>
          <p:nvPr/>
        </p:nvSpPr>
        <p:spPr>
          <a:xfrm>
            <a:off x="539552" y="5301208"/>
            <a:ext cx="2664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Кимионът не е родственик с черния кимион </a:t>
            </a:r>
            <a:r>
              <a:rPr lang="en-US" dirty="0" smtClean="0"/>
              <a:t>!</a:t>
            </a:r>
            <a:endParaRPr lang="bg-BG" dirty="0"/>
          </a:p>
        </p:txBody>
      </p:sp>
      <p:pic>
        <p:nvPicPr>
          <p:cNvPr id="2051" name="Picture 3" descr="C:\Documents and Settings\Milena\Desktop\Cumi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700808"/>
            <a:ext cx="2606616" cy="36420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Лечебни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Eryngium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campestre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L. –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 Полски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ветрогон</a:t>
            </a:r>
          </a:p>
          <a:p>
            <a:pPr>
              <a:buNone/>
            </a:pPr>
            <a:endParaRPr lang="bg-BG" sz="2800" i="1" dirty="0" smtClean="0">
              <a:solidFill>
                <a:srgbClr val="00B050"/>
              </a:solidFill>
              <a:latin typeface="Calibri" pitchFamily="34" charset="0"/>
            </a:endParaRPr>
          </a:p>
          <a:p>
            <a:pPr>
              <a:buNone/>
            </a:pPr>
            <a:endParaRPr lang="bg-BG" sz="2800" i="1" dirty="0" smtClean="0">
              <a:solidFill>
                <a:srgbClr val="00B050"/>
              </a:solidFill>
              <a:latin typeface="Calibri" pitchFamily="34" charset="0"/>
            </a:endParaRPr>
          </a:p>
          <a:p>
            <a:pPr>
              <a:buNone/>
            </a:pPr>
            <a:endParaRPr lang="bg-BG" sz="2800" i="1" dirty="0" smtClean="0">
              <a:solidFill>
                <a:srgbClr val="00B050"/>
              </a:solidFill>
              <a:latin typeface="Calibri" pitchFamily="34" charset="0"/>
            </a:endParaRPr>
          </a:p>
          <a:p>
            <a:pPr>
              <a:buNone/>
            </a:pPr>
            <a:endParaRPr lang="bg-BG" sz="2800" i="1" dirty="0" smtClean="0">
              <a:solidFill>
                <a:srgbClr val="00B050"/>
              </a:solidFill>
              <a:latin typeface="Calibri" pitchFamily="34" charset="0"/>
            </a:endParaRPr>
          </a:p>
          <a:p>
            <a:pPr>
              <a:buNone/>
            </a:pPr>
            <a:endParaRPr lang="bg-BG" sz="2800" i="1" dirty="0" smtClean="0">
              <a:solidFill>
                <a:srgbClr val="00B050"/>
              </a:solidFill>
              <a:latin typeface="Calibri" pitchFamily="34" charset="0"/>
            </a:endParaRPr>
          </a:p>
          <a:p>
            <a:pPr>
              <a:buNone/>
            </a:pPr>
            <a:endParaRPr lang="bg-BG" sz="2800" i="1" dirty="0" smtClean="0">
              <a:solidFill>
                <a:srgbClr val="00B050"/>
              </a:solidFill>
              <a:latin typeface="Calibri" pitchFamily="34" charset="0"/>
            </a:endParaRPr>
          </a:p>
          <a:p>
            <a:pPr>
              <a:buNone/>
            </a:pPr>
            <a:endParaRPr lang="bg-BG" sz="2800" i="1" dirty="0" smtClean="0">
              <a:solidFill>
                <a:srgbClr val="00B050"/>
              </a:solidFill>
              <a:latin typeface="Calibri" pitchFamily="34" charset="0"/>
            </a:endParaRPr>
          </a:p>
          <a:p>
            <a:pPr>
              <a:buNone/>
            </a:pPr>
            <a:endParaRPr lang="bg-BG" sz="2800" i="1" dirty="0" smtClean="0">
              <a:solidFill>
                <a:srgbClr val="00B050"/>
              </a:solidFill>
              <a:latin typeface="Calibri" pitchFamily="34" charset="0"/>
            </a:endParaRPr>
          </a:p>
          <a:p>
            <a:pPr>
              <a:buNone/>
            </a:pPr>
            <a:r>
              <a:rPr lang="bg-BG" sz="1800" dirty="0" smtClean="0"/>
              <a:t>Дрога</a:t>
            </a:r>
            <a:r>
              <a:rPr lang="en-US" sz="1800" dirty="0" smtClean="0"/>
              <a:t>:</a:t>
            </a:r>
            <a:r>
              <a:rPr lang="bg-BG" sz="1800" dirty="0" smtClean="0"/>
              <a:t>  Корените</a:t>
            </a:r>
            <a:r>
              <a:rPr lang="en-US" sz="1800" dirty="0" smtClean="0"/>
              <a:t>(Radix </a:t>
            </a:r>
            <a:r>
              <a:rPr lang="en-US" sz="1800" dirty="0" err="1" smtClean="0"/>
              <a:t>Eryngii</a:t>
            </a:r>
            <a:r>
              <a:rPr lang="en-US" sz="1800" dirty="0" smtClean="0"/>
              <a:t>)</a:t>
            </a:r>
            <a:endParaRPr lang="bg-BG" sz="1800" dirty="0" smtClean="0"/>
          </a:p>
          <a:p>
            <a:pPr>
              <a:buNone/>
            </a:pPr>
            <a:endParaRPr lang="bg-BG" sz="1800" i="1" dirty="0" smtClean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211960" y="3933056"/>
            <a:ext cx="367240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Химичен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състав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Етерично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масло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сапонини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танини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органични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киселини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др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4" name="Picture 1" descr="C:\Documents and Settings\Milena\Desktop\eryngium_campestr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772816"/>
            <a:ext cx="2146738" cy="2093069"/>
          </a:xfrm>
          <a:prstGeom prst="rect">
            <a:avLst/>
          </a:prstGeom>
          <a:noFill/>
        </p:spPr>
      </p:pic>
      <p:pic>
        <p:nvPicPr>
          <p:cNvPr id="15363" name="Picture 3" descr="C:\Documents and Settings\Milena\Desktop\eryngium_campestre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72816"/>
            <a:ext cx="3294847" cy="3816424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4211960" y="494116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Действие. Диуретично, спазмолитично и болкоуспокояващо, противовъзпалително. </a:t>
            </a:r>
            <a:br>
              <a:rPr lang="ru-RU" dirty="0" smtClean="0"/>
            </a:br>
            <a:endParaRPr lang="bg-B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Лечебни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Sanicula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europaea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- 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Дебрянка</a:t>
            </a:r>
            <a:endParaRPr lang="bg-BG" i="1" dirty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28675" name="Picture 3" descr="C:\Documents and Settings\Milena\Desktop\New Folder (2)\sanicu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844824"/>
            <a:ext cx="1944216" cy="2592288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899592" y="5733256"/>
            <a:ext cx="1116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b="1" dirty="0" smtClean="0"/>
              <a:t>Отровно!</a:t>
            </a:r>
            <a:endParaRPr lang="bg-BG" dirty="0"/>
          </a:p>
        </p:txBody>
      </p:sp>
      <p:sp>
        <p:nvSpPr>
          <p:cNvPr id="7" name="Rectangle 6"/>
          <p:cNvSpPr/>
          <p:nvPr/>
        </p:nvSpPr>
        <p:spPr>
          <a:xfrm>
            <a:off x="2699792" y="472514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bg-BG" dirty="0" smtClean="0"/>
              <a:t>Дрога</a:t>
            </a:r>
            <a:r>
              <a:rPr lang="en-US" dirty="0" smtClean="0"/>
              <a:t>:</a:t>
            </a:r>
            <a:r>
              <a:rPr lang="bg-BG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Rhizoma</a:t>
            </a:r>
            <a:r>
              <a:rPr lang="en-US" dirty="0" smtClean="0"/>
              <a:t> et </a:t>
            </a:r>
            <a:r>
              <a:rPr lang="en-US" dirty="0" err="1" smtClean="0"/>
              <a:t>Herba</a:t>
            </a:r>
            <a:r>
              <a:rPr lang="en-US" dirty="0" smtClean="0"/>
              <a:t> </a:t>
            </a:r>
            <a:r>
              <a:rPr lang="en-US" dirty="0" err="1" smtClean="0"/>
              <a:t>Saniculae</a:t>
            </a:r>
            <a:r>
              <a:rPr lang="en-US" smtClean="0"/>
              <a:t>).</a:t>
            </a:r>
            <a:endParaRPr lang="en-US" dirty="0" smtClean="0"/>
          </a:p>
          <a:p>
            <a:r>
              <a:rPr lang="bg-BG" dirty="0" smtClean="0"/>
              <a:t>От коренищата и надземната част се изготвя запарка.</a:t>
            </a:r>
            <a:r>
              <a:rPr lang="bg-BG" i="1" dirty="0" smtClean="0"/>
              <a:t> Кръвоспиращо и антидиарично действие.</a:t>
            </a:r>
            <a:endParaRPr lang="bg-BG" dirty="0" smtClean="0"/>
          </a:p>
          <a:p>
            <a:endParaRPr lang="bg-BG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bg-BG" dirty="0"/>
          </a:p>
        </p:txBody>
      </p:sp>
      <p:pic>
        <p:nvPicPr>
          <p:cNvPr id="8" name="Picture 7" descr="Файл:Illustration Sanicula europaea0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772816"/>
            <a:ext cx="208823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Documents and Settings\Milena\Desktop\220px-Sanicula_europaea_0506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1844824"/>
            <a:ext cx="2980133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Лечебни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Angelica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sylvestris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L. - </a:t>
            </a:r>
            <a:r>
              <a:rPr lang="bg-BG" sz="2400" i="1" dirty="0" smtClean="0">
                <a:solidFill>
                  <a:srgbClr val="00B050"/>
                </a:solidFill>
              </a:rPr>
              <a:t>Горска пищялка </a:t>
            </a:r>
            <a:endParaRPr lang="bg-BG" i="1" dirty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29699" name="Picture 3" descr="C:\Documents and Settings\Milena\Desktop\New Folder\angelica sylvestris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717032"/>
            <a:ext cx="1728192" cy="2304256"/>
          </a:xfrm>
          <a:prstGeom prst="rect">
            <a:avLst/>
          </a:prstGeom>
          <a:noFill/>
        </p:spPr>
      </p:pic>
      <p:pic>
        <p:nvPicPr>
          <p:cNvPr id="29704" name="Picture 8" descr="C:\Documents and Settings\Milena\Desktop\New Folder\angelica-sylvestris-119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00808"/>
            <a:ext cx="3348372" cy="4464496"/>
          </a:xfrm>
          <a:prstGeom prst="rect">
            <a:avLst/>
          </a:prstGeom>
          <a:noFill/>
        </p:spPr>
      </p:pic>
      <p:pic>
        <p:nvPicPr>
          <p:cNvPr id="11266" name="Picture 2" descr="http://www.naturefg.com/images/a-plants/angelica-sylvestri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1772816"/>
            <a:ext cx="2205982" cy="1656184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6012160" y="1772816"/>
            <a:ext cx="2987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Използуват се коренището с корените (Rhizoma et Radix</a:t>
            </a:r>
            <a:br>
              <a:rPr lang="bg-BG" dirty="0" smtClean="0"/>
            </a:br>
            <a:r>
              <a:rPr lang="bg-BG" dirty="0" smtClean="0"/>
              <a:t>Angelicae) и плодовете (Fructus Angelicae)</a:t>
            </a:r>
            <a:br>
              <a:rPr lang="bg-BG" dirty="0" smtClean="0"/>
            </a:br>
            <a:r>
              <a:rPr lang="bg-BG" dirty="0" smtClean="0"/>
              <a:t/>
            </a:r>
            <a:br>
              <a:rPr lang="bg-BG" dirty="0" smtClean="0"/>
            </a:br>
            <a:endParaRPr lang="bg-BG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084168" y="3789040"/>
            <a:ext cx="244827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g-BG" b="0" i="0" u="none" strike="noStrike" cap="none" normalizeH="0" baseline="0" dirty="0" smtClean="0">
                <a:ln>
                  <a:noFill/>
                </a:ln>
                <a:solidFill>
                  <a:srgbClr val="3B3B3B"/>
                </a:solidFill>
                <a:effectLst/>
                <a:latin typeface="Verdana" pitchFamily="34" charset="0"/>
                <a:ea typeface="Times New Roman" pitchFamily="18" charset="0"/>
              </a:rPr>
              <a:t>В корените на растението се съдържат танин, етерично масло, ангеликова и валерианова киселина и др.</a:t>
            </a:r>
            <a:endParaRPr kumimoji="0" lang="bg-BG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Лечебни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bg-BG" dirty="0" smtClean="0"/>
          </a:p>
          <a:p>
            <a:endParaRPr lang="bg-BG" dirty="0"/>
          </a:p>
        </p:txBody>
      </p:sp>
      <p:sp>
        <p:nvSpPr>
          <p:cNvPr id="5" name="Rectangle 4"/>
          <p:cNvSpPr/>
          <p:nvPr/>
        </p:nvSpPr>
        <p:spPr>
          <a:xfrm>
            <a:off x="4499992" y="4509120"/>
            <a:ext cx="3690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dirty="0" smtClean="0">
                <a:latin typeface="Calibri" pitchFamily="34" charset="0"/>
              </a:rPr>
              <a:t>Дрога</a:t>
            </a:r>
            <a:r>
              <a:rPr lang="en-US" dirty="0" smtClean="0">
                <a:latin typeface="Calibri" pitchFamily="34" charset="0"/>
              </a:rPr>
              <a:t>: (</a:t>
            </a:r>
            <a:r>
              <a:rPr lang="en-US" dirty="0" err="1" smtClean="0">
                <a:latin typeface="Calibri" pitchFamily="34" charset="0"/>
              </a:rPr>
              <a:t>Herba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Bupleuri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rotundifolii</a:t>
            </a:r>
            <a:r>
              <a:rPr lang="en-US" dirty="0" smtClean="0">
                <a:latin typeface="Calibri" pitchFamily="34" charset="0"/>
              </a:rPr>
              <a:t> ).</a:t>
            </a:r>
            <a:endParaRPr lang="bg-BG" dirty="0"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544" y="1268760"/>
            <a:ext cx="772897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Bupleurum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rotundifolium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L.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 - 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Кръглолистна урока</a:t>
            </a:r>
          </a:p>
          <a:p>
            <a:endParaRPr lang="bg-BG" sz="2800" i="1" dirty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40964" name="Picture 4" descr="C:\Documents and Settings\Milena\Desktop\bupleurum_rotundifolium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060848"/>
            <a:ext cx="2256648" cy="2027511"/>
          </a:xfrm>
          <a:prstGeom prst="rect">
            <a:avLst/>
          </a:prstGeom>
          <a:noFill/>
        </p:spPr>
      </p:pic>
      <p:pic>
        <p:nvPicPr>
          <p:cNvPr id="40965" name="Picture 5" descr="C:\Documents and Settings\Milena\Desktop\bupleurum_rotundifolium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645024"/>
            <a:ext cx="1524326" cy="2144614"/>
          </a:xfrm>
          <a:prstGeom prst="rect">
            <a:avLst/>
          </a:prstGeom>
          <a:noFill/>
        </p:spPr>
      </p:pic>
      <p:pic>
        <p:nvPicPr>
          <p:cNvPr id="40966" name="Picture 6" descr="C:\Documents and Settings\Milena\Desktop\bupleurum_rotundifolium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916832"/>
            <a:ext cx="1825935" cy="1629296"/>
          </a:xfrm>
          <a:prstGeom prst="rect">
            <a:avLst/>
          </a:prstGeom>
          <a:noFill/>
        </p:spPr>
      </p:pic>
      <p:pic>
        <p:nvPicPr>
          <p:cNvPr id="1026" name="Picture 2" descr="C:\Documents and Settings\Milena\Desktop\bup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916832"/>
            <a:ext cx="2242584" cy="3816424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4499992" y="5085184"/>
            <a:ext cx="3995936" cy="64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С</a:t>
            </a:r>
            <a:r>
              <a:rPr lang="ru-RU" dirty="0" smtClean="0"/>
              <a:t>редство за увеличаване на млякото у кърмачките във вид на отвара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endParaRPr lang="bg-B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Лечебни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Foeniculum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vulgare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Mill.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 - Резене</a:t>
            </a:r>
            <a:endParaRPr lang="bg-BG" dirty="0" smtClean="0">
              <a:solidFill>
                <a:srgbClr val="80808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bg-BG" sz="2800" dirty="0" smtClean="0">
              <a:solidFill>
                <a:srgbClr val="808080"/>
              </a:solidFill>
              <a:latin typeface="Calibri" pitchFamily="34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bg-BG" sz="2800" dirty="0" smtClean="0">
              <a:solidFill>
                <a:srgbClr val="808080"/>
              </a:solidFill>
              <a:latin typeface="Calibri" pitchFamily="34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bg-BG" sz="2800" dirty="0" smtClean="0">
              <a:solidFill>
                <a:srgbClr val="808080"/>
              </a:solidFill>
              <a:latin typeface="Calibri" pitchFamily="34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bg-BG" sz="2800" dirty="0" smtClean="0">
              <a:solidFill>
                <a:srgbClr val="808080"/>
              </a:solidFill>
              <a:latin typeface="Calibri" pitchFamily="34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sz="2800" dirty="0" smtClean="0">
              <a:latin typeface="Arial" pitchFamily="34" charset="0"/>
            </a:endParaRPr>
          </a:p>
        </p:txBody>
      </p:sp>
      <p:pic>
        <p:nvPicPr>
          <p:cNvPr id="30722" name="Picture 2" descr="C:\Documents and Settings\Milena\Desktop\New Folder\Foeniculum%20Vulga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700808"/>
            <a:ext cx="2400267" cy="1800200"/>
          </a:xfrm>
          <a:prstGeom prst="rect">
            <a:avLst/>
          </a:prstGeom>
          <a:noFill/>
        </p:spPr>
      </p:pic>
      <p:pic>
        <p:nvPicPr>
          <p:cNvPr id="30723" name="Picture 3" descr="C:\Documents and Settings\Milena\Desktop\New Folder\Foeniculum_vulga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700808"/>
            <a:ext cx="3360376" cy="2520281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611560" y="4567190"/>
            <a:ext cx="3744416" cy="662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bg-BG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Дрога</a:t>
            </a:r>
            <a:r>
              <a:rPr lang="en-US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Плодовете</a:t>
            </a:r>
            <a:r>
              <a:rPr lang="bg-BG" i="1" dirty="0" smtClean="0">
                <a:latin typeface="Calibri" pitchFamily="34" charset="0"/>
              </a:rPr>
              <a:t> </a:t>
            </a:r>
            <a:r>
              <a:rPr lang="en-US" i="1" dirty="0" err="1" smtClean="0">
                <a:latin typeface="Calibri" pitchFamily="34" charset="0"/>
              </a:rPr>
              <a:t>Fructus</a:t>
            </a:r>
            <a:r>
              <a:rPr lang="en-US" i="1" dirty="0" smtClean="0">
                <a:latin typeface="Calibri" pitchFamily="34" charset="0"/>
              </a:rPr>
              <a:t> </a:t>
            </a:r>
            <a:r>
              <a:rPr lang="en-US" i="1" dirty="0" err="1" smtClean="0">
                <a:latin typeface="Calibri" pitchFamily="34" charset="0"/>
              </a:rPr>
              <a:t>Foeniculi</a:t>
            </a:r>
            <a:r>
              <a:rPr lang="en-US" i="1" dirty="0" smtClean="0">
                <a:latin typeface="Calibri" pitchFamily="34" charset="0"/>
              </a:rPr>
              <a:t>,</a:t>
            </a:r>
            <a:r>
              <a:rPr lang="bg-BG" i="1" dirty="0" smtClean="0">
                <a:latin typeface="Calibri" pitchFamily="34" charset="0"/>
              </a:rPr>
              <a:t> маслото</a:t>
            </a:r>
            <a:r>
              <a:rPr lang="en-US" i="1" dirty="0" smtClean="0">
                <a:latin typeface="Calibri" pitchFamily="34" charset="0"/>
              </a:rPr>
              <a:t> </a:t>
            </a:r>
            <a:r>
              <a:rPr lang="en-US" i="1" dirty="0" err="1" smtClean="0">
                <a:latin typeface="Calibri" pitchFamily="34" charset="0"/>
              </a:rPr>
              <a:t>Oleum</a:t>
            </a:r>
            <a:r>
              <a:rPr lang="en-US" i="1" dirty="0" smtClean="0">
                <a:latin typeface="Calibri" pitchFamily="34" charset="0"/>
              </a:rPr>
              <a:t>  </a:t>
            </a:r>
            <a:r>
              <a:rPr lang="en-US" i="1" dirty="0" err="1" smtClean="0">
                <a:latin typeface="Calibri" pitchFamily="34" charset="0"/>
              </a:rPr>
              <a:t>Foeniculii</a:t>
            </a:r>
            <a:r>
              <a:rPr lang="en-US" i="1" dirty="0" smtClean="0">
                <a:latin typeface="Calibri" pitchFamily="34" charset="0"/>
              </a:rPr>
              <a:t>.</a:t>
            </a:r>
            <a:endParaRPr lang="bg-BG" i="1" dirty="0" smtClean="0">
              <a:latin typeface="Calibri" pitchFamily="34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11560" y="5229200"/>
            <a:ext cx="446348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Химичен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състав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Плодовете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съдържат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етерично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масло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флавоноиди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тлъсто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масло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белтъчини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захари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.</a:t>
            </a:r>
            <a:endParaRPr kumimoji="0" lang="en-U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8" name="Picture 7" descr="http://bilka.info/wp-content/uploads/2009/07/214-300x183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2492896"/>
            <a:ext cx="28575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788024" y="4293096"/>
            <a:ext cx="392392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Действие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Апетитовъзбуждащо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газогонно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слабително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Освен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това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втечнява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бронхиалната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секреция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действа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пикочогонно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дезинфекционно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пикочните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пътища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Увеличава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млякото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кърмачките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Подобрява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зрението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Съдържание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8229600" cy="4937760"/>
          </a:xfrm>
        </p:spPr>
        <p:txBody>
          <a:bodyPr>
            <a:normAutofit fontScale="85000" lnSpcReduction="20000"/>
          </a:bodyPr>
          <a:lstStyle/>
          <a:p>
            <a:r>
              <a:rPr lang="bg-BG" b="1" dirty="0" smtClean="0"/>
              <a:t>Общо разпространение</a:t>
            </a:r>
            <a:endParaRPr lang="bg-BG" dirty="0" smtClean="0"/>
          </a:p>
          <a:p>
            <a:r>
              <a:rPr lang="bg-BG" b="1" dirty="0" smtClean="0"/>
              <a:t>Разпространение в България</a:t>
            </a:r>
            <a:endParaRPr lang="bg-BG" dirty="0" smtClean="0"/>
          </a:p>
          <a:p>
            <a:r>
              <a:rPr lang="bg-BG" b="1" dirty="0" smtClean="0"/>
              <a:t>Характеристика</a:t>
            </a:r>
            <a:endParaRPr lang="en-US" b="1" dirty="0" smtClean="0"/>
          </a:p>
          <a:p>
            <a:r>
              <a:rPr lang="bg-BG" b="1" dirty="0" smtClean="0"/>
              <a:t>Значение и стопанско използване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1600" dirty="0" smtClean="0"/>
              <a:t>- </a:t>
            </a:r>
            <a:r>
              <a:rPr lang="bg-BG" sz="1600" dirty="0" smtClean="0"/>
              <a:t>Хранителни</a:t>
            </a:r>
            <a:r>
              <a:rPr lang="en-US" sz="1600" dirty="0" smtClean="0"/>
              <a:t> - </a:t>
            </a:r>
            <a:r>
              <a:rPr lang="bg-BG" sz="1600" dirty="0" smtClean="0"/>
              <a:t> морков (</a:t>
            </a:r>
            <a:r>
              <a:rPr lang="en-US" sz="1600" i="1" dirty="0" err="1" smtClean="0"/>
              <a:t>Daucus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carota</a:t>
            </a:r>
            <a:r>
              <a:rPr lang="en-US" sz="1600" dirty="0" smtClean="0"/>
              <a:t>), </a:t>
            </a:r>
            <a:r>
              <a:rPr lang="bg-BG" sz="1600" dirty="0" smtClean="0"/>
              <a:t>магданоз (</a:t>
            </a:r>
            <a:r>
              <a:rPr lang="en-US" sz="1600" i="1" dirty="0" err="1" smtClean="0"/>
              <a:t>Petroselinum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crispum</a:t>
            </a:r>
            <a:r>
              <a:rPr lang="en-US" sz="1600" dirty="0" smtClean="0"/>
              <a:t>), </a:t>
            </a:r>
            <a:r>
              <a:rPr lang="bg-BG" sz="1600" dirty="0" smtClean="0"/>
              <a:t>копър (</a:t>
            </a:r>
            <a:r>
              <a:rPr lang="en-US" sz="1600" i="1" dirty="0" err="1" smtClean="0"/>
              <a:t>Anethum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graveolens</a:t>
            </a:r>
            <a:r>
              <a:rPr lang="en-US" sz="1600" dirty="0" smtClean="0"/>
              <a:t>), </a:t>
            </a:r>
            <a:r>
              <a:rPr lang="bg-BG" sz="1600" dirty="0" smtClean="0"/>
              <a:t>целина (</a:t>
            </a:r>
            <a:r>
              <a:rPr lang="en-US" sz="1600" i="1" dirty="0" err="1" smtClean="0"/>
              <a:t>Apium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graveolens</a:t>
            </a:r>
            <a:r>
              <a:rPr lang="en-US" sz="1600" dirty="0" smtClean="0"/>
              <a:t>).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- </a:t>
            </a:r>
            <a:r>
              <a:rPr lang="bg-BG" sz="1600" dirty="0" smtClean="0"/>
              <a:t>Подправки</a:t>
            </a:r>
            <a:r>
              <a:rPr lang="en-US" sz="1600" dirty="0" smtClean="0"/>
              <a:t> - </a:t>
            </a:r>
            <a:r>
              <a:rPr lang="bg-BG" sz="1600" dirty="0" smtClean="0"/>
              <a:t> анасон (</a:t>
            </a:r>
            <a:r>
              <a:rPr lang="en-US" sz="1600" i="1" dirty="0" err="1" smtClean="0"/>
              <a:t>Pimpinella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anisum</a:t>
            </a:r>
            <a:r>
              <a:rPr lang="en-US" sz="1600" dirty="0" smtClean="0"/>
              <a:t>), </a:t>
            </a:r>
            <a:r>
              <a:rPr lang="bg-BG" sz="1600" dirty="0" smtClean="0"/>
              <a:t>кориандър (</a:t>
            </a:r>
            <a:r>
              <a:rPr lang="en-US" sz="1600" i="1" dirty="0" err="1" smtClean="0"/>
              <a:t>Coriandrum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sativum</a:t>
            </a:r>
            <a:r>
              <a:rPr lang="en-US" sz="1600" dirty="0" smtClean="0"/>
              <a:t>), </a:t>
            </a:r>
            <a:r>
              <a:rPr lang="bg-BG" sz="1600" dirty="0" smtClean="0"/>
              <a:t>ким (</a:t>
            </a:r>
            <a:r>
              <a:rPr lang="en-US" sz="1600" i="1" dirty="0" err="1" smtClean="0"/>
              <a:t>Carum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carvi</a:t>
            </a:r>
            <a:r>
              <a:rPr lang="en-US" sz="1600" dirty="0" smtClean="0"/>
              <a:t>), </a:t>
            </a:r>
            <a:r>
              <a:rPr lang="bg-BG" sz="1600" dirty="0" smtClean="0"/>
              <a:t>кимион (</a:t>
            </a:r>
            <a:r>
              <a:rPr lang="en-US" sz="1600" i="1" dirty="0" err="1" smtClean="0"/>
              <a:t>Cuminum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cyminum</a:t>
            </a:r>
            <a:r>
              <a:rPr lang="en-US" sz="1600" dirty="0" smtClean="0"/>
              <a:t>).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- </a:t>
            </a:r>
            <a:r>
              <a:rPr lang="bg-BG" sz="1600" dirty="0" smtClean="0"/>
              <a:t>Лечебни</a:t>
            </a:r>
            <a:r>
              <a:rPr lang="en-US" sz="1600" dirty="0" smtClean="0"/>
              <a:t> - </a:t>
            </a:r>
            <a:r>
              <a:rPr lang="bg-BG" sz="1600" dirty="0" smtClean="0"/>
              <a:t> полски ветрогон (</a:t>
            </a:r>
            <a:r>
              <a:rPr lang="en-US" sz="1600" i="1" dirty="0" err="1" smtClean="0"/>
              <a:t>Eryngium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campestre</a:t>
            </a:r>
            <a:r>
              <a:rPr lang="en-US" sz="1600" dirty="0" smtClean="0"/>
              <a:t>), </a:t>
            </a:r>
            <a:r>
              <a:rPr lang="bg-BG" sz="1600" dirty="0" smtClean="0"/>
              <a:t>дебрянка (</a:t>
            </a:r>
            <a:r>
              <a:rPr lang="en-US" sz="1600" i="1" dirty="0" err="1" smtClean="0"/>
              <a:t>Sanicula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europaea</a:t>
            </a:r>
            <a:r>
              <a:rPr lang="en-US" sz="1600" dirty="0" smtClean="0"/>
              <a:t>), </a:t>
            </a:r>
            <a:r>
              <a:rPr lang="bg-BG" sz="1600" dirty="0" smtClean="0"/>
              <a:t>горска пищялка (</a:t>
            </a:r>
            <a:r>
              <a:rPr lang="en-US" sz="1600" i="1" dirty="0" smtClean="0"/>
              <a:t>Angelica </a:t>
            </a:r>
            <a:r>
              <a:rPr lang="en-US" sz="1600" i="1" dirty="0" err="1" smtClean="0"/>
              <a:t>sylvestris</a:t>
            </a:r>
            <a:r>
              <a:rPr lang="en-US" sz="1600" dirty="0" smtClean="0"/>
              <a:t>),</a:t>
            </a:r>
            <a:r>
              <a:rPr lang="en-US" sz="1600" i="1" dirty="0" smtClean="0">
                <a:latin typeface="Calibri" pitchFamily="34" charset="0"/>
              </a:rPr>
              <a:t> </a:t>
            </a:r>
            <a:r>
              <a:rPr lang="bg-BG" sz="1600" i="1" dirty="0" smtClean="0">
                <a:latin typeface="Calibri" pitchFamily="34" charset="0"/>
              </a:rPr>
              <a:t>Кръглолистна урока</a:t>
            </a:r>
            <a:r>
              <a:rPr lang="en-US" sz="1600" i="1" dirty="0" smtClean="0">
                <a:latin typeface="Calibri" pitchFamily="34" charset="0"/>
              </a:rPr>
              <a:t> (</a:t>
            </a:r>
            <a:r>
              <a:rPr lang="en-US" sz="1600" i="1" dirty="0" err="1" smtClean="0">
                <a:latin typeface="Calibri" pitchFamily="34" charset="0"/>
              </a:rPr>
              <a:t>Bupleurum</a:t>
            </a:r>
            <a:r>
              <a:rPr lang="en-US" sz="1600" i="1" dirty="0" smtClean="0">
                <a:latin typeface="Calibri" pitchFamily="34" charset="0"/>
              </a:rPr>
              <a:t> </a:t>
            </a:r>
            <a:r>
              <a:rPr lang="en-US" sz="1600" i="1" dirty="0" err="1" smtClean="0">
                <a:latin typeface="Calibri" pitchFamily="34" charset="0"/>
              </a:rPr>
              <a:t>rotundifolium</a:t>
            </a:r>
            <a:r>
              <a:rPr lang="en-US" sz="1600" i="1" dirty="0" smtClean="0">
                <a:latin typeface="Calibri" pitchFamily="34" charset="0"/>
              </a:rPr>
              <a:t> ),</a:t>
            </a:r>
            <a:r>
              <a:rPr lang="bg-BG" sz="1600" dirty="0" smtClean="0"/>
              <a:t>резене (</a:t>
            </a:r>
            <a:r>
              <a:rPr lang="en-US" sz="1600" i="1" dirty="0" err="1" smtClean="0"/>
              <a:t>Foeniculum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vulgare</a:t>
            </a:r>
            <a:r>
              <a:rPr lang="en-US" sz="1600" dirty="0" smtClean="0"/>
              <a:t>),</a:t>
            </a:r>
            <a:r>
              <a:rPr lang="bg-BG" sz="1600" dirty="0" smtClean="0"/>
              <a:t> сибирски девесил</a:t>
            </a:r>
            <a:r>
              <a:rPr lang="en-US" sz="1600" dirty="0" smtClean="0"/>
              <a:t> </a:t>
            </a:r>
            <a:r>
              <a:rPr lang="bg-BG" sz="1600" dirty="0" smtClean="0"/>
              <a:t>(</a:t>
            </a:r>
            <a:r>
              <a:rPr lang="en-US" sz="1600" i="1" dirty="0" err="1" smtClean="0"/>
              <a:t>Heracleum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sibiricum</a:t>
            </a:r>
            <a:r>
              <a:rPr lang="en-US" sz="1600" dirty="0" smtClean="0"/>
              <a:t>) 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- </a:t>
            </a:r>
            <a:r>
              <a:rPr lang="bg-BG" sz="1600" dirty="0" smtClean="0"/>
              <a:t>Защитени</a:t>
            </a:r>
            <a:r>
              <a:rPr lang="en-US" sz="1600" dirty="0" smtClean="0"/>
              <a:t> - </a:t>
            </a:r>
            <a:r>
              <a:rPr lang="bg-BG" sz="1600" dirty="0" smtClean="0"/>
              <a:t> отровна цикута</a:t>
            </a:r>
            <a:r>
              <a:rPr lang="en-US" sz="1600" dirty="0" smtClean="0"/>
              <a:t> </a:t>
            </a:r>
            <a:r>
              <a:rPr lang="bg-BG" sz="1600" dirty="0" smtClean="0"/>
              <a:t> (</a:t>
            </a:r>
            <a:r>
              <a:rPr lang="en-US" sz="1600" i="1" dirty="0" err="1" smtClean="0"/>
              <a:t>Cicuta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virosa</a:t>
            </a:r>
            <a:r>
              <a:rPr lang="en-US" sz="1600" dirty="0" smtClean="0"/>
              <a:t>), </a:t>
            </a:r>
            <a:r>
              <a:rPr lang="bg-BG" sz="1600" dirty="0" smtClean="0"/>
              <a:t>лечебна пищялка</a:t>
            </a:r>
            <a:r>
              <a:rPr lang="en-US" sz="1600" dirty="0" smtClean="0"/>
              <a:t> </a:t>
            </a:r>
            <a:r>
              <a:rPr lang="bg-BG" sz="1600" dirty="0" smtClean="0"/>
              <a:t> (</a:t>
            </a:r>
            <a:r>
              <a:rPr lang="en-US" sz="1600" i="1" dirty="0" smtClean="0"/>
              <a:t>Angelica </a:t>
            </a:r>
            <a:r>
              <a:rPr lang="en-US" sz="1600" i="1" dirty="0" err="1" smtClean="0"/>
              <a:t>archangelica</a:t>
            </a:r>
            <a:r>
              <a:rPr lang="en-US" sz="1600" dirty="0" smtClean="0"/>
              <a:t>), </a:t>
            </a:r>
            <a:r>
              <a:rPr lang="bg-BG" sz="1600" dirty="0" smtClean="0"/>
              <a:t>приморски ветрогон</a:t>
            </a:r>
            <a:r>
              <a:rPr lang="en-US" sz="1600" dirty="0" smtClean="0"/>
              <a:t> </a:t>
            </a:r>
            <a:r>
              <a:rPr lang="bg-BG" sz="1600" dirty="0" smtClean="0"/>
              <a:t> (</a:t>
            </a:r>
            <a:r>
              <a:rPr lang="en-US" sz="1600" i="1" dirty="0" err="1" smtClean="0"/>
              <a:t>Eryngium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maritimum</a:t>
            </a:r>
            <a:r>
              <a:rPr lang="en-US" sz="1600" dirty="0" smtClean="0"/>
              <a:t>).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- </a:t>
            </a:r>
            <a:r>
              <a:rPr lang="bg-BG" sz="1600" dirty="0" smtClean="0"/>
              <a:t>Плевели</a:t>
            </a:r>
            <a:r>
              <a:rPr lang="en-US" sz="1600" dirty="0" smtClean="0"/>
              <a:t> - </a:t>
            </a:r>
            <a:r>
              <a:rPr lang="bg-BG" sz="1600" dirty="0" smtClean="0"/>
              <a:t> лъчисто колендро</a:t>
            </a:r>
            <a:r>
              <a:rPr lang="en-US" sz="1600" dirty="0" smtClean="0"/>
              <a:t> </a:t>
            </a:r>
            <a:r>
              <a:rPr lang="bg-BG" sz="1600" dirty="0" smtClean="0"/>
              <a:t> (</a:t>
            </a:r>
            <a:r>
              <a:rPr lang="en-US" sz="1600" i="1" dirty="0" err="1" smtClean="0"/>
              <a:t>Bifora</a:t>
            </a:r>
            <a:r>
              <a:rPr lang="en-US" sz="1600" i="1" dirty="0" smtClean="0"/>
              <a:t> radians</a:t>
            </a:r>
            <a:r>
              <a:rPr lang="en-US" sz="1600" dirty="0" smtClean="0"/>
              <a:t>), </a:t>
            </a:r>
            <a:r>
              <a:rPr lang="bg-BG" sz="1600" dirty="0" smtClean="0"/>
              <a:t>бучиниш</a:t>
            </a:r>
            <a:r>
              <a:rPr lang="en-US" sz="1600" dirty="0" smtClean="0"/>
              <a:t> </a:t>
            </a:r>
            <a:r>
              <a:rPr lang="bg-BG" sz="1600" dirty="0" smtClean="0"/>
              <a:t>(</a:t>
            </a:r>
            <a:r>
              <a:rPr lang="en-US" sz="1600" i="1" dirty="0" smtClean="0"/>
              <a:t>Conium </a:t>
            </a:r>
            <a:r>
              <a:rPr lang="en-US" sz="1600" i="1" dirty="0" err="1" smtClean="0"/>
              <a:t>maculatum</a:t>
            </a:r>
            <a:r>
              <a:rPr lang="en-US" sz="1600" dirty="0" smtClean="0"/>
              <a:t>), </a:t>
            </a:r>
            <a:r>
              <a:rPr lang="bg-BG" sz="1600" dirty="0" smtClean="0"/>
              <a:t>бабинец </a:t>
            </a:r>
            <a:r>
              <a:rPr lang="en-US" sz="1600" dirty="0" smtClean="0"/>
              <a:t> </a:t>
            </a:r>
            <a:r>
              <a:rPr lang="bg-BG" sz="1600" dirty="0" smtClean="0"/>
              <a:t>(</a:t>
            </a:r>
            <a:r>
              <a:rPr lang="en-US" sz="1600" i="1" dirty="0" err="1" smtClean="0"/>
              <a:t>Caucalis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platycarpos</a:t>
            </a:r>
            <a:r>
              <a:rPr lang="en-US" sz="1600" dirty="0" smtClean="0"/>
              <a:t>), </a:t>
            </a:r>
            <a:r>
              <a:rPr lang="bg-BG" sz="1600" dirty="0" smtClean="0"/>
              <a:t>чапличе</a:t>
            </a:r>
            <a:r>
              <a:rPr lang="en-US" sz="1600" dirty="0" smtClean="0"/>
              <a:t> </a:t>
            </a:r>
            <a:r>
              <a:rPr lang="bg-BG" sz="1600" dirty="0" smtClean="0"/>
              <a:t> (</a:t>
            </a:r>
            <a:r>
              <a:rPr lang="en-US" sz="1600" i="1" dirty="0" err="1" smtClean="0"/>
              <a:t>Scandix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pecten-veneris</a:t>
            </a:r>
            <a:r>
              <a:rPr lang="en-US" sz="1600" dirty="0" smtClean="0"/>
              <a:t>).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- </a:t>
            </a:r>
            <a:r>
              <a:rPr lang="bg-BG" sz="1600" dirty="0" smtClean="0"/>
              <a:t>Застрашени</a:t>
            </a:r>
            <a:r>
              <a:rPr lang="en-US" sz="1600" dirty="0" smtClean="0"/>
              <a:t>, </a:t>
            </a:r>
            <a:r>
              <a:rPr lang="bg-BG" sz="1600" dirty="0" smtClean="0"/>
              <a:t>редки и изчезнали видове</a:t>
            </a:r>
            <a:r>
              <a:rPr lang="en-US" sz="1600" dirty="0" smtClean="0"/>
              <a:t>.</a:t>
            </a:r>
          </a:p>
          <a:p>
            <a:endParaRPr lang="bg-BG" sz="1800" dirty="0" smtClean="0"/>
          </a:p>
          <a:p>
            <a:endParaRPr lang="bg-B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Лечебни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Heracleum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sibiricum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L.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bg-BG" sz="2400" i="1" dirty="0" smtClean="0">
                <a:solidFill>
                  <a:srgbClr val="00B050"/>
                </a:solidFill>
                <a:latin typeface="Calibri" pitchFamily="34" charset="0"/>
              </a:rPr>
              <a:t>- </a:t>
            </a:r>
            <a:r>
              <a:rPr lang="bg-BG" sz="2400" i="1" dirty="0" smtClean="0">
                <a:solidFill>
                  <a:srgbClr val="00B050"/>
                </a:solidFill>
              </a:rPr>
              <a:t>Сибирски девесил </a:t>
            </a:r>
            <a:r>
              <a:rPr lang="en-US" sz="2400" dirty="0" smtClean="0">
                <a:latin typeface="Calibri" pitchFamily="34" charset="0"/>
              </a:rPr>
              <a:t/>
            </a:r>
            <a:br>
              <a:rPr lang="en-US" sz="2400" dirty="0" smtClean="0">
                <a:latin typeface="Calibri" pitchFamily="34" charset="0"/>
              </a:rPr>
            </a:br>
            <a:endParaRPr lang="bg-BG" dirty="0" smtClean="0">
              <a:latin typeface="Calibri" pitchFamily="34" charset="0"/>
            </a:endParaRPr>
          </a:p>
        </p:txBody>
      </p:sp>
      <p:pic>
        <p:nvPicPr>
          <p:cNvPr id="2050" name="Picture 2" descr="C:\Documents and Settings\Milena\Desktop\heracleum_sibiricum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4626721" cy="3096344"/>
          </a:xfrm>
          <a:prstGeom prst="rect">
            <a:avLst/>
          </a:prstGeom>
          <a:noFill/>
        </p:spPr>
      </p:pic>
      <p:pic>
        <p:nvPicPr>
          <p:cNvPr id="2052" name="Picture 4" descr="C:\Documents and Settings\Milena\Desktop\heracleum_sibiricum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844824"/>
            <a:ext cx="1892990" cy="1744463"/>
          </a:xfrm>
          <a:prstGeom prst="rect">
            <a:avLst/>
          </a:prstGeom>
          <a:noFill/>
        </p:spPr>
      </p:pic>
      <p:pic>
        <p:nvPicPr>
          <p:cNvPr id="2053" name="Picture 5" descr="C:\Documents and Settings\Milena\Desktop\heracleum_sibiricum_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212976"/>
            <a:ext cx="1702396" cy="149287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5004048" y="4581128"/>
            <a:ext cx="4139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Действие</a:t>
            </a:r>
            <a:r>
              <a:rPr lang="en-US" dirty="0" smtClean="0"/>
              <a:t>: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антибактериално</a:t>
            </a:r>
            <a:r>
              <a:rPr lang="en-US" dirty="0" smtClean="0"/>
              <a:t>,</a:t>
            </a:r>
            <a:r>
              <a:rPr lang="bg-BG" dirty="0" smtClean="0"/>
              <a:t>апетитовъзбуждащо</a:t>
            </a:r>
            <a:r>
              <a:rPr lang="en-US" dirty="0" smtClean="0"/>
              <a:t>,</a:t>
            </a:r>
            <a:r>
              <a:rPr lang="bg-BG" dirty="0" smtClean="0"/>
              <a:t> обезболяващо </a:t>
            </a:r>
            <a:r>
              <a:rPr lang="en-US" dirty="0" smtClean="0"/>
              <a:t>,</a:t>
            </a:r>
            <a:r>
              <a:rPr lang="bg-BG" dirty="0" smtClean="0"/>
              <a:t>понижава кръвното налягане</a:t>
            </a:r>
            <a:r>
              <a:rPr lang="en-US" dirty="0" smtClean="0"/>
              <a:t>, </a:t>
            </a:r>
            <a:r>
              <a:rPr lang="bg-BG" dirty="0" smtClean="0"/>
              <a:t> подобрява храносмилането</a:t>
            </a:r>
            <a:r>
              <a:rPr lang="en-US" dirty="0" smtClean="0"/>
              <a:t>.</a:t>
            </a:r>
            <a:r>
              <a:rPr lang="bg-BG" dirty="0" smtClean="0"/>
              <a:t/>
            </a:r>
            <a:br>
              <a:rPr lang="bg-BG" dirty="0" smtClean="0"/>
            </a:br>
            <a:endParaRPr lang="bg-BG" dirty="0"/>
          </a:p>
        </p:txBody>
      </p:sp>
      <p:sp>
        <p:nvSpPr>
          <p:cNvPr id="9" name="Rectangle 8"/>
          <p:cNvSpPr/>
          <p:nvPr/>
        </p:nvSpPr>
        <p:spPr>
          <a:xfrm>
            <a:off x="395536" y="5013176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bg-BG" dirty="0" smtClean="0">
                <a:latin typeface="Calibri" pitchFamily="34" charset="0"/>
              </a:rPr>
              <a:t>Дрога</a:t>
            </a:r>
            <a:r>
              <a:rPr lang="en-US" dirty="0" smtClean="0">
                <a:latin typeface="Calibri" pitchFamily="34" charset="0"/>
              </a:rPr>
              <a:t>:</a:t>
            </a:r>
            <a:r>
              <a:rPr lang="bg-BG" dirty="0" smtClean="0"/>
              <a:t> надземната част (Негba Heraclei) и коренът (Radix Heraclei).</a:t>
            </a:r>
            <a:endParaRPr lang="bg-BG" dirty="0"/>
          </a:p>
        </p:txBody>
      </p:sp>
      <p:sp>
        <p:nvSpPr>
          <p:cNvPr id="10" name="Rectangle 9"/>
          <p:cNvSpPr/>
          <p:nvPr/>
        </p:nvSpPr>
        <p:spPr>
          <a:xfrm>
            <a:off x="395536" y="5661248"/>
            <a:ext cx="3816424" cy="64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Calibri" pitchFamily="34" charset="0"/>
              </a:rPr>
              <a:t>Съдържание</a:t>
            </a:r>
            <a:r>
              <a:rPr lang="ru-RU" i="1" dirty="0" smtClean="0">
                <a:latin typeface="Calibri" pitchFamily="34" charset="0"/>
              </a:rPr>
              <a:t>: </a:t>
            </a:r>
            <a:r>
              <a:rPr lang="ru-RU" dirty="0" smtClean="0">
                <a:latin typeface="Calibri" pitchFamily="34" charset="0"/>
              </a:rPr>
              <a:t>Етерично масло и фурокумарини.</a:t>
            </a:r>
            <a:r>
              <a:rPr lang="bg-BG" dirty="0" smtClean="0">
                <a:latin typeface="Calibri" pitchFamily="34" charset="0"/>
              </a:rPr>
              <a:t> </a:t>
            </a: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Защитени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484784"/>
            <a:ext cx="8229600" cy="4937760"/>
          </a:xfrm>
        </p:spPr>
        <p:txBody>
          <a:bodyPr/>
          <a:lstStyle/>
          <a:p>
            <a:pPr>
              <a:buNone/>
            </a:pP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Cicuta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virosa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L. - </a:t>
            </a:r>
            <a:r>
              <a:rPr lang="bg-BG" sz="2800" i="1" dirty="0" smtClean="0">
                <a:solidFill>
                  <a:srgbClr val="00B050"/>
                </a:solidFill>
              </a:rPr>
              <a:t>Отровна цикута </a:t>
            </a:r>
            <a:endParaRPr lang="en-US" sz="2800" i="1" dirty="0" smtClean="0">
              <a:solidFill>
                <a:srgbClr val="00B050"/>
              </a:solidFill>
            </a:endParaRPr>
          </a:p>
        </p:txBody>
      </p:sp>
      <p:pic>
        <p:nvPicPr>
          <p:cNvPr id="31746" name="Picture 2" descr="C:\Documents and Settings\Milena\Desktop\cicu_viro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988840"/>
            <a:ext cx="2266482" cy="3168352"/>
          </a:xfrm>
          <a:prstGeom prst="rect">
            <a:avLst/>
          </a:prstGeom>
          <a:noFill/>
        </p:spPr>
      </p:pic>
      <p:pic>
        <p:nvPicPr>
          <p:cNvPr id="31747" name="Picture 3" descr="C:\Documents and Settings\Milena\Desktop\CICUTA VIRO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060848"/>
            <a:ext cx="2322258" cy="3096344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39552" y="5157192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bg-BG" dirty="0" smtClean="0"/>
              <a:t> Отровно растение!</a:t>
            </a:r>
            <a:endParaRPr lang="bg-BG" i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64088" y="2276872"/>
            <a:ext cx="33843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Дрога</a:t>
            </a:r>
            <a:r>
              <a:rPr lang="en-US" dirty="0" smtClean="0"/>
              <a:t>:</a:t>
            </a:r>
            <a:r>
              <a:rPr lang="bg-BG" dirty="0" smtClean="0"/>
              <a:t> Корена в прясно състояние </a:t>
            </a:r>
            <a:r>
              <a:rPr lang="en-US" dirty="0" smtClean="0"/>
              <a:t>(Radix </a:t>
            </a:r>
            <a:r>
              <a:rPr lang="en-US" dirty="0" err="1" smtClean="0"/>
              <a:t>Cicutae</a:t>
            </a:r>
            <a:r>
              <a:rPr lang="en-US" dirty="0" smtClean="0"/>
              <a:t>)</a:t>
            </a:r>
            <a:r>
              <a:rPr lang="bg-BG" dirty="0" smtClean="0"/>
              <a:t> .</a:t>
            </a:r>
          </a:p>
          <a:p>
            <a:endParaRPr lang="bg-BG" dirty="0" smtClean="0"/>
          </a:p>
          <a:p>
            <a:r>
              <a:rPr lang="bg-BG" dirty="0" smtClean="0"/>
              <a:t>Съдържание</a:t>
            </a:r>
            <a:r>
              <a:rPr lang="en-US" dirty="0" smtClean="0"/>
              <a:t>: </a:t>
            </a:r>
            <a:r>
              <a:rPr lang="bg-BG" dirty="0" smtClean="0"/>
              <a:t> полиацитиленови производни - цикутол, цикутоксин и фалкариндиол.</a:t>
            </a:r>
            <a:endParaRPr lang="bg-BG" dirty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5364088" y="4077072"/>
            <a:ext cx="352839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g-BG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NewRomanPSMT"/>
                <a:cs typeface="Times New Roman" pitchFamily="18" charset="0"/>
              </a:rPr>
              <a:t>Цикутоксина притежава антимикробно действие и ин витро инхибира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NewRomanPSMT"/>
                <a:cs typeface="Times New Roman" pitchFamily="18" charset="0"/>
              </a:rPr>
              <a:t> </a:t>
            </a:r>
            <a:r>
              <a:rPr lang="bg-BG" dirty="0" smtClean="0">
                <a:latin typeface="Calibri" pitchFamily="34" charset="0"/>
                <a:ea typeface="TimesNewRomanPSMT"/>
                <a:cs typeface="Times New Roman" pitchFamily="18" charset="0"/>
              </a:rPr>
              <a:t>пролиферацията на лимфоцитите.</a:t>
            </a:r>
            <a:endParaRPr kumimoji="0" lang="bg-BG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Защитени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Angelica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archangelica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L.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 - </a:t>
            </a:r>
            <a:r>
              <a:rPr lang="bg-BG" sz="2400" i="1" dirty="0" smtClean="0">
                <a:solidFill>
                  <a:srgbClr val="00B050"/>
                </a:solidFill>
                <a:latin typeface="Calibri" pitchFamily="34" charset="0"/>
              </a:rPr>
              <a:t>Лечебна пищялка </a:t>
            </a:r>
            <a:endParaRPr lang="bg-BG" i="1" dirty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32773" name="Picture 5" descr="C:\Documents and Settings\Milena\Desktop\New Folder\Angelica archangelica_7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9" y="1844824"/>
            <a:ext cx="3936437" cy="2952328"/>
          </a:xfrm>
          <a:prstGeom prst="rect">
            <a:avLst/>
          </a:prstGeom>
          <a:noFill/>
        </p:spPr>
      </p:pic>
      <p:pic>
        <p:nvPicPr>
          <p:cNvPr id="32774" name="Picture 6" descr="C:\Documents and Settings\Milena\Desktop\New Folder\Angelica archangelica_074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72816"/>
            <a:ext cx="3960440" cy="297033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467544" y="4869160"/>
            <a:ext cx="39604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Дрога </a:t>
            </a:r>
            <a:r>
              <a:rPr lang="en-US" dirty="0" smtClean="0"/>
              <a:t>:</a:t>
            </a:r>
            <a:r>
              <a:rPr lang="bg-BG" dirty="0" smtClean="0"/>
              <a:t> Коренището с корените (Rhizoma et Radi</a:t>
            </a:r>
            <a:r>
              <a:rPr lang="en-US" dirty="0" smtClean="0"/>
              <a:t>x </a:t>
            </a:r>
            <a:r>
              <a:rPr lang="bg-BG" dirty="0" smtClean="0"/>
              <a:t>Angelicae) и плодовете (Fructus Angelicae) </a:t>
            </a:r>
            <a:br>
              <a:rPr lang="bg-BG" dirty="0" smtClean="0"/>
            </a:b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/>
            </a:r>
            <a:br>
              <a:rPr lang="bg-BG" dirty="0" smtClean="0"/>
            </a:br>
            <a:endParaRPr lang="bg-BG" dirty="0"/>
          </a:p>
        </p:txBody>
      </p:sp>
      <p:sp>
        <p:nvSpPr>
          <p:cNvPr id="9" name="Rectangle 8"/>
          <p:cNvSpPr/>
          <p:nvPr/>
        </p:nvSpPr>
        <p:spPr>
          <a:xfrm>
            <a:off x="4572000" y="4869160"/>
            <a:ext cx="37444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bg-BG" dirty="0" smtClean="0">
                <a:solidFill>
                  <a:srgbClr val="3B3B3B"/>
                </a:solidFill>
                <a:ea typeface="Times New Roman" pitchFamily="18" charset="0"/>
              </a:rPr>
              <a:t>В корените се съдържат танин, етерично масло, ангеликова и валерианова киселина .</a:t>
            </a:r>
            <a:endParaRPr lang="bg-B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Защитени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Eryngium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maritimum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L. - </a:t>
            </a:r>
            <a:r>
              <a:rPr lang="bg-BG" sz="2400" i="1" dirty="0" smtClean="0">
                <a:solidFill>
                  <a:srgbClr val="00B050"/>
                </a:solidFill>
              </a:rPr>
              <a:t>Приморски ветрогон </a:t>
            </a:r>
            <a:endParaRPr lang="bg-BG" i="1" dirty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33795" name="Picture 3" descr="C:\Documents and Settings\Milena\Desktop\New Folder (2)\eryngium_maritimum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844824"/>
            <a:ext cx="2779720" cy="2520280"/>
          </a:xfrm>
          <a:prstGeom prst="rect">
            <a:avLst/>
          </a:prstGeom>
          <a:noFill/>
        </p:spPr>
      </p:pic>
      <p:pic>
        <p:nvPicPr>
          <p:cNvPr id="33796" name="Picture 4" descr="C:\Documents and Settings\Milena\Desktop\New Folder (2)\eryngium_maritimum_pened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72816"/>
            <a:ext cx="4993170" cy="36004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95536" y="5445224"/>
            <a:ext cx="3456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Дрога</a:t>
            </a:r>
            <a:r>
              <a:rPr lang="en-US" dirty="0" smtClean="0"/>
              <a:t>: </a:t>
            </a:r>
            <a:r>
              <a:rPr lang="bg-BG" dirty="0" smtClean="0"/>
              <a:t>Корените (</a:t>
            </a:r>
            <a:r>
              <a:rPr lang="en-US" dirty="0" smtClean="0"/>
              <a:t>Radix </a:t>
            </a:r>
            <a:r>
              <a:rPr lang="en-US" dirty="0" err="1" smtClean="0"/>
              <a:t>Eryngii</a:t>
            </a:r>
            <a:r>
              <a:rPr lang="en-US" dirty="0" smtClean="0"/>
              <a:t>) </a:t>
            </a:r>
            <a:r>
              <a:rPr lang="bg-BG" dirty="0" smtClean="0"/>
              <a:t>и стръкове (</a:t>
            </a:r>
            <a:r>
              <a:rPr lang="en-US" dirty="0" err="1" smtClean="0"/>
              <a:t>Herba</a:t>
            </a:r>
            <a:r>
              <a:rPr lang="en-US" dirty="0" smtClean="0"/>
              <a:t> </a:t>
            </a:r>
            <a:r>
              <a:rPr lang="en-US" dirty="0" err="1" smtClean="0"/>
              <a:t>Eryngii</a:t>
            </a:r>
            <a:r>
              <a:rPr lang="en-US" dirty="0" smtClean="0"/>
              <a:t>).</a:t>
            </a:r>
            <a:endParaRPr lang="bg-B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Плевели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Bifora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radians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Bieb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.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 - </a:t>
            </a:r>
            <a:r>
              <a:rPr lang="bg-BG" sz="2400" i="1" dirty="0" smtClean="0">
                <a:solidFill>
                  <a:srgbClr val="00B050"/>
                </a:solidFill>
                <a:latin typeface="Calibri" pitchFamily="34" charset="0"/>
              </a:rPr>
              <a:t>Лъчисто колендро </a:t>
            </a:r>
            <a:endParaRPr lang="bg-BG" i="1" dirty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34819" name="Picture 3" descr="C:\Documents and Settings\Milena\Desktop\New Folder (2)\bifo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772816"/>
            <a:ext cx="2214246" cy="2952328"/>
          </a:xfrm>
          <a:prstGeom prst="rect">
            <a:avLst/>
          </a:prstGeom>
          <a:noFill/>
        </p:spPr>
      </p:pic>
      <p:pic>
        <p:nvPicPr>
          <p:cNvPr id="34820" name="Picture 4" descr="C:\Documents and Settings\Milena\Desktop\New Folder (2)\Bifora_radia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00808"/>
            <a:ext cx="4183187" cy="3338183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187624" y="5157192"/>
            <a:ext cx="46085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Съдържание:</a:t>
            </a:r>
            <a:r>
              <a:rPr lang="ru-RU" dirty="0" smtClean="0"/>
              <a:t> Етерично масло</a:t>
            </a:r>
            <a:r>
              <a:rPr lang="en-US" dirty="0" smtClean="0"/>
              <a:t>,</a:t>
            </a:r>
            <a:r>
              <a:rPr lang="bg-BG" dirty="0" smtClean="0"/>
              <a:t> което се втвърдява  при стайна температура и действа инсектицидно.</a:t>
            </a:r>
            <a:r>
              <a:rPr lang="ru-RU" dirty="0" smtClean="0"/>
              <a:t/>
            </a:r>
            <a:br>
              <a:rPr lang="ru-RU" dirty="0" smtClean="0"/>
            </a:br>
            <a:endParaRPr lang="bg-B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Плевели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Conium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maculatum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L.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 - </a:t>
            </a:r>
            <a:r>
              <a:rPr lang="bg-BG" sz="2400" i="1" dirty="0" smtClean="0">
                <a:solidFill>
                  <a:srgbClr val="00B050"/>
                </a:solidFill>
              </a:rPr>
              <a:t>Бучиниш</a:t>
            </a:r>
            <a:endParaRPr lang="bg-BG" i="1" dirty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35843" name="Picture 3" descr="C:\Documents and Settings\Milena\Desktop\New Folder (2)\conium maculat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2640294" cy="3960440"/>
          </a:xfrm>
          <a:prstGeom prst="rect">
            <a:avLst/>
          </a:prstGeom>
          <a:noFill/>
        </p:spPr>
      </p:pic>
      <p:pic>
        <p:nvPicPr>
          <p:cNvPr id="35845" name="Picture 5" descr="C:\Documents and Settings\Milena\Desktop\New Folder (2)\Conium_maculatum,_fruit,I_HLV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5" y="1772816"/>
            <a:ext cx="2184139" cy="1639882"/>
          </a:xfrm>
          <a:prstGeom prst="rect">
            <a:avLst/>
          </a:prstGeom>
          <a:noFill/>
        </p:spPr>
      </p:pic>
      <p:pic>
        <p:nvPicPr>
          <p:cNvPr id="35850" name="Picture 10" descr="C:\Documents and Settings\Milena\Desktop\New Folder (2)\Conium_maculatum,Stem,I_SB241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501008"/>
            <a:ext cx="1396505" cy="2088232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827584" y="5635784"/>
            <a:ext cx="25202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g-BG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Отровно растение!</a:t>
            </a:r>
            <a:endParaRPr kumimoji="0" lang="bg-BG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52120" y="2780928"/>
            <a:ext cx="2784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Дрога</a:t>
            </a:r>
            <a:r>
              <a:rPr lang="en-US" dirty="0" smtClean="0"/>
              <a:t>: </a:t>
            </a:r>
            <a:r>
              <a:rPr lang="bg-BG" dirty="0" smtClean="0"/>
              <a:t>Целите стръкове</a:t>
            </a:r>
          </a:p>
          <a:p>
            <a:r>
              <a:rPr lang="en-US" dirty="0" smtClean="0"/>
              <a:t>(</a:t>
            </a:r>
            <a:r>
              <a:rPr lang="bg-BG" dirty="0" smtClean="0"/>
              <a:t>Herba Conii maculatii</a:t>
            </a:r>
            <a:r>
              <a:rPr lang="en-US" dirty="0" smtClean="0"/>
              <a:t>)</a:t>
            </a:r>
            <a:r>
              <a:rPr lang="bg-BG" dirty="0" smtClean="0"/>
              <a:t>.</a:t>
            </a:r>
            <a:endParaRPr lang="bg-BG" dirty="0"/>
          </a:p>
        </p:txBody>
      </p:sp>
      <p:sp>
        <p:nvSpPr>
          <p:cNvPr id="10" name="Rectangle 9"/>
          <p:cNvSpPr/>
          <p:nvPr/>
        </p:nvSpPr>
        <p:spPr>
          <a:xfrm>
            <a:off x="5004048" y="3933056"/>
            <a:ext cx="3672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Съдържание</a:t>
            </a:r>
            <a:r>
              <a:rPr lang="en-US" dirty="0" smtClean="0"/>
              <a:t>: </a:t>
            </a:r>
            <a:r>
              <a:rPr lang="bg-BG" dirty="0" smtClean="0"/>
              <a:t> различни алкалоиди, сред които аконин, коницеин  - с действие подобно на курарето .</a:t>
            </a:r>
            <a:endParaRPr lang="bg-B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Плевели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Caucalis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platycarpos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L.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 - </a:t>
            </a:r>
            <a:r>
              <a:rPr lang="bg-BG" sz="2400" i="1" dirty="0" smtClean="0">
                <a:solidFill>
                  <a:srgbClr val="00B050"/>
                </a:solidFill>
              </a:rPr>
              <a:t>Бабинец</a:t>
            </a:r>
            <a:endParaRPr lang="bg-BG" i="1" dirty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4099" name="Picture 3" descr="C:\Documents and Settings\Milena\Desktop\caucali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2520280" cy="4272793"/>
          </a:xfrm>
          <a:prstGeom prst="rect">
            <a:avLst/>
          </a:prstGeom>
          <a:noFill/>
        </p:spPr>
      </p:pic>
      <p:pic>
        <p:nvPicPr>
          <p:cNvPr id="4101" name="Picture 5" descr="C:\Documents and Settings\Milena\Desktop\caucal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916832"/>
            <a:ext cx="3236937" cy="244157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563888" y="4869160"/>
            <a:ext cx="4464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Дрога</a:t>
            </a:r>
            <a:r>
              <a:rPr lang="en-US" dirty="0" smtClean="0"/>
              <a:t>: </a:t>
            </a:r>
            <a:r>
              <a:rPr lang="bg-BG" dirty="0" smtClean="0"/>
              <a:t>Листата</a:t>
            </a:r>
            <a:r>
              <a:rPr lang="en-US" dirty="0" smtClean="0"/>
              <a:t>(Folia </a:t>
            </a:r>
            <a:r>
              <a:rPr lang="en-US" dirty="0" err="1" smtClean="0"/>
              <a:t>Caucalis</a:t>
            </a:r>
            <a:r>
              <a:rPr lang="en-US" dirty="0" smtClean="0"/>
              <a:t>)</a:t>
            </a:r>
            <a:r>
              <a:rPr lang="bg-BG" dirty="0" smtClean="0"/>
              <a:t> - сурови или варени . Листата с</a:t>
            </a:r>
            <a:r>
              <a:rPr lang="en-US" dirty="0" smtClean="0"/>
              <a:t>e</a:t>
            </a:r>
            <a:r>
              <a:rPr lang="bg-BG" dirty="0" smtClean="0"/>
              <a:t> използват изсушени или мариновани за салати.</a:t>
            </a:r>
            <a:endParaRPr lang="bg-BG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Плевели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Scandix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pecten-veneris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L.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 - </a:t>
            </a:r>
            <a:r>
              <a:rPr lang="bg-BG" sz="2400" i="1" dirty="0" smtClean="0">
                <a:solidFill>
                  <a:srgbClr val="00B050"/>
                </a:solidFill>
              </a:rPr>
              <a:t>Чапличе</a:t>
            </a:r>
            <a:endParaRPr lang="bg-BG" i="1" dirty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3075" name="Picture 3" descr="C:\Documents and Settings\Milena\Desktop\scandix-pecten-vener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72816"/>
            <a:ext cx="2907517" cy="4032448"/>
          </a:xfrm>
          <a:prstGeom prst="rect">
            <a:avLst/>
          </a:prstGeom>
          <a:noFill/>
        </p:spPr>
      </p:pic>
      <p:pic>
        <p:nvPicPr>
          <p:cNvPr id="3077" name="Picture 5" descr="C:\Documents and Settings\Milena\Desktop\scpe_002_sh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844824"/>
            <a:ext cx="2321235" cy="154749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923928" y="4509120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Дрога</a:t>
            </a:r>
            <a:r>
              <a:rPr lang="en-US" dirty="0" smtClean="0"/>
              <a:t>: </a:t>
            </a:r>
            <a:r>
              <a:rPr lang="bg-BG" dirty="0" smtClean="0"/>
              <a:t>Стръковете </a:t>
            </a:r>
            <a:r>
              <a:rPr lang="en-US" dirty="0" smtClean="0">
                <a:latin typeface="Calibri" pitchFamily="34" charset="0"/>
              </a:rPr>
              <a:t>(</a:t>
            </a:r>
            <a:r>
              <a:rPr lang="en-US" dirty="0" err="1" smtClean="0">
                <a:latin typeface="Calibri" pitchFamily="34" charset="0"/>
              </a:rPr>
              <a:t>Herba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Scandici</a:t>
            </a:r>
            <a:r>
              <a:rPr lang="en-US" dirty="0" smtClean="0">
                <a:latin typeface="Calibri" pitchFamily="34" charset="0"/>
              </a:rPr>
              <a:t>)</a:t>
            </a:r>
            <a:endParaRPr lang="bg-BG" dirty="0"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95936" y="3573016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Плодовете</a:t>
            </a:r>
            <a:r>
              <a:rPr lang="en-US" dirty="0" smtClean="0"/>
              <a:t> </a:t>
            </a:r>
            <a:r>
              <a:rPr lang="bg-BG" dirty="0" smtClean="0"/>
              <a:t>с </a:t>
            </a:r>
            <a:r>
              <a:rPr lang="ru-RU" dirty="0" smtClean="0"/>
              <a:t>15-70 мм дължина,</a:t>
            </a:r>
            <a:r>
              <a:rPr lang="bg-BG" dirty="0" smtClean="0"/>
              <a:t> образувани от два полуплода, които са с 5 ребра и човка.</a:t>
            </a:r>
            <a:r>
              <a:rPr lang="ru-RU" dirty="0" smtClean="0"/>
              <a:t> </a:t>
            </a:r>
            <a:endParaRPr lang="bg-BG" dirty="0"/>
          </a:p>
        </p:txBody>
      </p:sp>
      <p:sp>
        <p:nvSpPr>
          <p:cNvPr id="9" name="Rectangle 8"/>
          <p:cNvSpPr/>
          <p:nvPr/>
        </p:nvSpPr>
        <p:spPr>
          <a:xfrm>
            <a:off x="3923928" y="494116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Отварата се използва като слабително, диуретично, отхрачващо и противотуморн о средство. Има антибактериално действие. </a:t>
            </a:r>
            <a:endParaRPr lang="bg-B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Ендемити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bg-BG" dirty="0" smtClean="0"/>
              <a:t>54 вида са вписани в </a:t>
            </a:r>
            <a:r>
              <a:rPr lang="en-US" dirty="0" smtClean="0"/>
              <a:t>,,</a:t>
            </a:r>
            <a:r>
              <a:rPr lang="bg-BG" dirty="0" smtClean="0"/>
              <a:t>Червената книга на НР България</a:t>
            </a:r>
            <a:r>
              <a:rPr lang="en-US" dirty="0" smtClean="0"/>
              <a:t>”</a:t>
            </a:r>
            <a:r>
              <a:rPr lang="bg-BG" dirty="0" smtClean="0"/>
              <a:t>.</a:t>
            </a:r>
            <a:endParaRPr lang="en-US" dirty="0" smtClean="0"/>
          </a:p>
          <a:p>
            <a:r>
              <a:rPr lang="bg-BG" dirty="0" smtClean="0"/>
              <a:t>Някои видове са изчезнали от нашата флора</a:t>
            </a:r>
            <a:r>
              <a:rPr lang="en-US" dirty="0" smtClean="0"/>
              <a:t>:</a:t>
            </a:r>
            <a:r>
              <a:rPr lang="bg-BG" dirty="0" smtClean="0"/>
              <a:t> </a:t>
            </a:r>
            <a:r>
              <a:rPr lang="en-US" dirty="0" err="1" smtClean="0">
                <a:latin typeface="Calibri" pitchFamily="34" charset="0"/>
              </a:rPr>
              <a:t>Pimpinella</a:t>
            </a:r>
            <a:r>
              <a:rPr lang="en-US" dirty="0" smtClean="0">
                <a:latin typeface="Calibri" pitchFamily="34" charset="0"/>
              </a:rPr>
              <a:t> major - </a:t>
            </a:r>
            <a:r>
              <a:rPr lang="bg-BG" dirty="0" smtClean="0">
                <a:latin typeface="Calibri" pitchFamily="34" charset="0"/>
              </a:rPr>
              <a:t>едър </a:t>
            </a:r>
            <a:r>
              <a:rPr lang="bg-BG" dirty="0" smtClean="0"/>
              <a:t>анасон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>
                <a:latin typeface="Calibri" pitchFamily="34" charset="0"/>
              </a:rPr>
              <a:t>Ferula </a:t>
            </a:r>
            <a:r>
              <a:rPr lang="en-US" dirty="0" err="1" smtClean="0">
                <a:latin typeface="Calibri" pitchFamily="34" charset="0"/>
              </a:rPr>
              <a:t>orientalis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smtClean="0"/>
              <a:t>-  </a:t>
            </a:r>
            <a:r>
              <a:rPr lang="bg-BG" dirty="0" smtClean="0"/>
              <a:t>източна тимянка</a:t>
            </a:r>
            <a:r>
              <a:rPr lang="en-US" dirty="0" smtClean="0"/>
              <a:t>,  </a:t>
            </a:r>
            <a:r>
              <a:rPr lang="en-US" dirty="0" smtClean="0">
                <a:latin typeface="Calibri" pitchFamily="34" charset="0"/>
              </a:rPr>
              <a:t>Angelica </a:t>
            </a:r>
            <a:r>
              <a:rPr lang="en-US" dirty="0" err="1" smtClean="0">
                <a:latin typeface="Calibri" pitchFamily="34" charset="0"/>
              </a:rPr>
              <a:t>archangelica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smtClean="0"/>
              <a:t>- </a:t>
            </a:r>
            <a:r>
              <a:rPr lang="bg-BG" dirty="0" smtClean="0"/>
              <a:t> лечебна пищялка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err="1" smtClean="0">
                <a:latin typeface="Calibri" pitchFamily="34" charset="0"/>
              </a:rPr>
              <a:t>Peucedanum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palustr</a:t>
            </a:r>
            <a:r>
              <a:rPr lang="en-US" dirty="0" err="1" smtClean="0"/>
              <a:t>e</a:t>
            </a:r>
            <a:r>
              <a:rPr lang="en-US" dirty="0" smtClean="0"/>
              <a:t> -  </a:t>
            </a:r>
            <a:r>
              <a:rPr lang="bg-BG" dirty="0" smtClean="0"/>
              <a:t>блатна самодивска трева.</a:t>
            </a:r>
          </a:p>
          <a:p>
            <a:r>
              <a:rPr lang="bg-BG" dirty="0" smtClean="0"/>
              <a:t>В Европейския списък на застрашените и редките ендемични растения са вписани </a:t>
            </a:r>
            <a:r>
              <a:rPr lang="en-US" dirty="0" err="1" smtClean="0">
                <a:latin typeface="Calibri" pitchFamily="34" charset="0"/>
              </a:rPr>
              <a:t>Turgeniopsis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foeniculacea</a:t>
            </a:r>
            <a:r>
              <a:rPr lang="en-US" dirty="0" smtClean="0"/>
              <a:t>  - </a:t>
            </a:r>
            <a:r>
              <a:rPr lang="bg-BG" dirty="0" smtClean="0"/>
              <a:t>копъровиден тургениопсис</a:t>
            </a:r>
            <a:r>
              <a:rPr lang="en-US" dirty="0" smtClean="0"/>
              <a:t>, </a:t>
            </a:r>
            <a:r>
              <a:rPr lang="en-US" dirty="0" smtClean="0"/>
              <a:t> </a:t>
            </a:r>
            <a:r>
              <a:rPr lang="en-US" dirty="0" err="1" smtClean="0">
                <a:latin typeface="Calibri" pitchFamily="34" charset="0"/>
              </a:rPr>
              <a:t>Seseli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degenii</a:t>
            </a:r>
            <a:r>
              <a:rPr lang="en-US" dirty="0" smtClean="0"/>
              <a:t> - </a:t>
            </a:r>
            <a:r>
              <a:rPr lang="bg-BG" dirty="0" smtClean="0"/>
              <a:t>дегенов скален копър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err="1" smtClean="0">
                <a:latin typeface="Calibri" pitchFamily="34" charset="0"/>
              </a:rPr>
              <a:t>Seseli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rhodopaeum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smtClean="0"/>
              <a:t>-  </a:t>
            </a:r>
            <a:r>
              <a:rPr lang="bg-BG" dirty="0" smtClean="0"/>
              <a:t>родопски сесел и </a:t>
            </a:r>
            <a:r>
              <a:rPr lang="en-US" dirty="0" err="1" smtClean="0">
                <a:latin typeface="Calibri" pitchFamily="34" charset="0"/>
              </a:rPr>
              <a:t>Laserpitium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archangelica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smtClean="0"/>
              <a:t>– </a:t>
            </a:r>
            <a:r>
              <a:rPr lang="bg-BG" dirty="0" smtClean="0"/>
              <a:t>архангелиев</a:t>
            </a:r>
            <a:r>
              <a:rPr lang="en-US" dirty="0" smtClean="0"/>
              <a:t> </a:t>
            </a:r>
            <a:r>
              <a:rPr lang="bg-BG" dirty="0" smtClean="0"/>
              <a:t>лазерпициум.</a:t>
            </a:r>
            <a:endParaRPr lang="bg-B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Общо разпространение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Най – голямо видово разнообразие има в умерените и субтропичните пояси на Сев. полукълбо. В тропичния пояс се срещат главно в планините. Включва 300 рода и около 3000 вида.</a:t>
            </a:r>
          </a:p>
          <a:p>
            <a:pPr>
              <a:buNone/>
            </a:pPr>
            <a:endParaRPr lang="bg-BG" dirty="0"/>
          </a:p>
        </p:txBody>
      </p:sp>
      <p:pic>
        <p:nvPicPr>
          <p:cNvPr id="4" name="Picture 3" descr="[FMP-field: image]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924944"/>
            <a:ext cx="576064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b="1" dirty="0" smtClean="0"/>
              <a:t>Разпространение в България</a:t>
            </a:r>
            <a:endParaRPr lang="bg-BG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62 рода с около 151 вида едногодишни и многогодишни тревисти растения</a:t>
            </a:r>
            <a:r>
              <a:rPr lang="en-US" dirty="0" smtClean="0"/>
              <a:t>,</a:t>
            </a:r>
            <a:r>
              <a:rPr lang="bg-BG" dirty="0" smtClean="0"/>
              <a:t> разнообразни по своя хабитус.</a:t>
            </a:r>
          </a:p>
          <a:p>
            <a:r>
              <a:rPr lang="bg-BG" dirty="0" smtClean="0"/>
              <a:t>Преобладават тревисти растения като в България най – едри тревисти се срещат край планински реки и потоци</a:t>
            </a:r>
            <a:r>
              <a:rPr lang="en-US" dirty="0" smtClean="0"/>
              <a:t>(</a:t>
            </a:r>
            <a:r>
              <a:rPr lang="bg-BG" dirty="0" smtClean="0"/>
              <a:t>видове девисил и пищялка</a:t>
            </a:r>
            <a:r>
              <a:rPr lang="en-US" dirty="0" smtClean="0"/>
              <a:t>)</a:t>
            </a:r>
            <a:r>
              <a:rPr lang="bg-BG" dirty="0" smtClean="0"/>
              <a:t>.</a:t>
            </a:r>
          </a:p>
          <a:p>
            <a:r>
              <a:rPr lang="bg-BG" dirty="0" smtClean="0"/>
              <a:t>Храстите и дървесните видове са рядкост и се срещат главно в Южна Америка</a:t>
            </a:r>
            <a:r>
              <a:rPr lang="en-US" dirty="0" smtClean="0"/>
              <a:t>,</a:t>
            </a:r>
            <a:r>
              <a:rPr lang="bg-BG" dirty="0" smtClean="0"/>
              <a:t> Австралия и Африка. В африканските савани расте най – високото сенникоцветно – вид от р</a:t>
            </a:r>
            <a:r>
              <a:rPr lang="en-US" dirty="0" smtClean="0"/>
              <a:t>. </a:t>
            </a:r>
            <a:r>
              <a:rPr lang="en-US" dirty="0" err="1" smtClean="0"/>
              <a:t>Peucedanum</a:t>
            </a:r>
            <a:r>
              <a:rPr lang="en-US" dirty="0" smtClean="0"/>
              <a:t> - </a:t>
            </a:r>
            <a:r>
              <a:rPr lang="bg-BG" dirty="0" smtClean="0"/>
              <a:t> Самодивска трева.</a:t>
            </a:r>
          </a:p>
          <a:p>
            <a:pPr>
              <a:buNone/>
            </a:pPr>
            <a:endParaRPr lang="bg-B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b="1" dirty="0" smtClean="0"/>
              <a:t>Характеристика</a:t>
            </a:r>
            <a:endParaRPr lang="en-US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bg-BG" dirty="0" smtClean="0"/>
              <a:t>Стъблото  има ясно обособени възли и междувъзлия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bg-BG" dirty="0" smtClean="0"/>
              <a:t>Целите листни петури са рядкост (в България напр. само видове от р</a:t>
            </a:r>
            <a:r>
              <a:rPr lang="en-US" dirty="0" smtClean="0"/>
              <a:t>. </a:t>
            </a:r>
            <a:r>
              <a:rPr lang="en-US" dirty="0" err="1" smtClean="0"/>
              <a:t>Bupleurum</a:t>
            </a:r>
            <a:r>
              <a:rPr lang="en-US" dirty="0" smtClean="0"/>
              <a:t> - </a:t>
            </a:r>
            <a:r>
              <a:rPr lang="bg-BG" dirty="0" smtClean="0"/>
              <a:t> Урока). </a:t>
            </a:r>
          </a:p>
          <a:p>
            <a:pPr>
              <a:buNone/>
            </a:pPr>
            <a:r>
              <a:rPr lang="bg-BG" dirty="0" smtClean="0"/>
              <a:t>Цветовете са правилни в съцветие сложен сенник, по-рядко главица (в България напр.</a:t>
            </a:r>
            <a:r>
              <a:rPr lang="en-US" dirty="0" smtClean="0"/>
              <a:t> </a:t>
            </a:r>
            <a:r>
              <a:rPr lang="bg-BG" dirty="0" smtClean="0"/>
              <a:t>р. </a:t>
            </a:r>
            <a:r>
              <a:rPr lang="en-US" sz="2400" dirty="0" err="1" smtClean="0">
                <a:latin typeface="Calibri" pitchFamily="34" charset="0"/>
              </a:rPr>
              <a:t>Sanicula</a:t>
            </a:r>
            <a:r>
              <a:rPr lang="bg-BG" sz="2400" dirty="0" smtClean="0">
                <a:latin typeface="Calibri" pitchFamily="34" charset="0"/>
              </a:rPr>
              <a:t> </a:t>
            </a:r>
            <a:r>
              <a:rPr lang="bg-BG" dirty="0" smtClean="0"/>
              <a:t>-  дебрянка, р</a:t>
            </a:r>
            <a:r>
              <a:rPr lang="bg-BG" sz="2400" dirty="0" smtClean="0">
                <a:latin typeface="Calibri" pitchFamily="34" charset="0"/>
              </a:rPr>
              <a:t>. </a:t>
            </a:r>
            <a:r>
              <a:rPr lang="en-US" sz="2400" dirty="0" err="1" smtClean="0">
                <a:latin typeface="Calibri" pitchFamily="34" charset="0"/>
              </a:rPr>
              <a:t>Eryngium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dirty="0" smtClean="0"/>
              <a:t>- </a:t>
            </a:r>
            <a:r>
              <a:rPr lang="bg-BG" dirty="0" smtClean="0"/>
              <a:t> ветрогон).</a:t>
            </a:r>
          </a:p>
          <a:p>
            <a:pPr>
              <a:buNone/>
            </a:pPr>
            <a:r>
              <a:rPr lang="bg-BG" dirty="0" smtClean="0"/>
              <a:t>Чашката често е силно редуцирана</a:t>
            </a:r>
            <a:r>
              <a:rPr lang="en-US" dirty="0" smtClean="0"/>
              <a:t>.</a:t>
            </a:r>
            <a:endParaRPr lang="bg-BG" dirty="0" smtClean="0"/>
          </a:p>
          <a:p>
            <a:pPr>
              <a:buNone/>
            </a:pPr>
            <a:r>
              <a:rPr lang="bg-BG" dirty="0" smtClean="0"/>
              <a:t>Плодът е сух разпадлив</a:t>
            </a:r>
            <a:r>
              <a:rPr lang="en-US" dirty="0" smtClean="0"/>
              <a:t>.</a:t>
            </a:r>
            <a:endParaRPr lang="bg-BG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bg-BG" dirty="0"/>
          </a:p>
        </p:txBody>
      </p:sp>
      <p:pic>
        <p:nvPicPr>
          <p:cNvPr id="4" name="Picture 3" descr="[FMP-field: image]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437112"/>
            <a:ext cx="3168352" cy="1925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b="1" dirty="0" smtClean="0"/>
              <a:t>Хранителни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62128"/>
          </a:xfrm>
        </p:spPr>
        <p:txBody>
          <a:bodyPr/>
          <a:lstStyle/>
          <a:p>
            <a:pPr>
              <a:buNone/>
            </a:pP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Daucus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carota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L.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  - Морков</a:t>
            </a:r>
          </a:p>
          <a:p>
            <a:endParaRPr lang="bg-BG" dirty="0"/>
          </a:p>
        </p:txBody>
      </p:sp>
      <p:pic>
        <p:nvPicPr>
          <p:cNvPr id="5" name="Picture 4" descr="http://www.zdravosloven.com/files/01carroteyefoodsthatlooklikebodypart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941168"/>
            <a:ext cx="1903730" cy="112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www.ars.usda.gov/SP2UserFiles/Place/36552000/Images/IFAFS/CarrotDiversityL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1434" y="1844825"/>
            <a:ext cx="3892854" cy="2592287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7236296" y="1844824"/>
            <a:ext cx="16561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bg-BG" dirty="0" smtClean="0"/>
              <a:t>Дрога</a:t>
            </a:r>
            <a:r>
              <a:rPr lang="en-US" dirty="0" smtClean="0"/>
              <a:t>:</a:t>
            </a:r>
            <a:r>
              <a:rPr lang="bg-BG" dirty="0" smtClean="0"/>
              <a:t> кореноплодът и плодчетата</a:t>
            </a:r>
            <a:r>
              <a:rPr lang="en-US" dirty="0" smtClean="0"/>
              <a:t> (Radix </a:t>
            </a:r>
            <a:r>
              <a:rPr lang="en-US" dirty="0" err="1" smtClean="0"/>
              <a:t>Carotae</a:t>
            </a:r>
            <a:r>
              <a:rPr lang="en-US" dirty="0" smtClean="0"/>
              <a:t>, </a:t>
            </a:r>
            <a:r>
              <a:rPr lang="en-US" dirty="0" err="1" smtClean="0"/>
              <a:t>Fructus</a:t>
            </a:r>
            <a:r>
              <a:rPr lang="en-US" dirty="0" smtClean="0"/>
              <a:t> </a:t>
            </a:r>
            <a:r>
              <a:rPr lang="en-US" dirty="0" err="1" smtClean="0"/>
              <a:t>Carotae</a:t>
            </a:r>
            <a:r>
              <a:rPr lang="en-US" dirty="0" smtClean="0"/>
              <a:t>)</a:t>
            </a:r>
            <a:r>
              <a:rPr lang="bg-BG" dirty="0" smtClean="0"/>
              <a:t>.</a:t>
            </a:r>
            <a:endParaRPr lang="bg-BG" dirty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39552" y="5615952"/>
            <a:ext cx="26642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g-BG" sz="12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ahoma" pitchFamily="34" charset="0"/>
              </a:rPr>
              <a:t>В България са разпространени три вида диворастящ морков.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g-BG" sz="1200" b="1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ahoma" pitchFamily="34" charset="0"/>
              </a:rPr>
              <a:t>Добро медоносно растение.</a:t>
            </a:r>
            <a:endParaRPr kumimoji="0" lang="bg-BG" sz="1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4788024" y="4653136"/>
            <a:ext cx="410445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g-BG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ea typeface="Times New Roman" pitchFamily="18" charset="0"/>
                <a:cs typeface="Tahoma" pitchFamily="34" charset="0"/>
              </a:rPr>
              <a:t>Съдържание</a:t>
            </a:r>
            <a:r>
              <a:rPr lang="en-US" dirty="0" smtClean="0">
                <a:solidFill>
                  <a:srgbClr val="444444"/>
                </a:solidFill>
                <a:ea typeface="Times New Roman" pitchFamily="18" charset="0"/>
                <a:cs typeface="Tahoma" pitchFamily="34" charset="0"/>
              </a:rPr>
              <a:t>:</a:t>
            </a:r>
            <a:r>
              <a:rPr kumimoji="0" lang="bg-BG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 богат на бета-каротин , витамини В1, В2, РР и С, минерали (</a:t>
            </a:r>
            <a:r>
              <a:rPr lang="en-US" dirty="0" smtClean="0">
                <a:solidFill>
                  <a:srgbClr val="000000"/>
                </a:solidFill>
                <a:ea typeface="Times New Roman" pitchFamily="18" charset="0"/>
                <a:cs typeface="Tahoma" pitchFamily="34" charset="0"/>
              </a:rPr>
              <a:t>Fe</a:t>
            </a:r>
            <a:r>
              <a:rPr kumimoji="0" lang="bg-BG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,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P</a:t>
            </a:r>
            <a:r>
              <a:rPr kumimoji="0" lang="bg-BG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,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Ca</a:t>
            </a:r>
            <a:r>
              <a:rPr kumimoji="0" lang="bg-BG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,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K</a:t>
            </a:r>
            <a:r>
              <a:rPr kumimoji="0" lang="bg-BG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,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Mg</a:t>
            </a:r>
            <a:r>
              <a:rPr kumimoji="0" lang="bg-BG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ea typeface="Times New Roman" pitchFamily="18" charset="0"/>
                <a:cs typeface="Tahoma" pitchFamily="34" charset="0"/>
              </a:rPr>
              <a:t>I</a:t>
            </a:r>
            <a:r>
              <a:rPr kumimoji="0" lang="bg-BG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ea typeface="Times New Roman" pitchFamily="18" charset="0"/>
                <a:cs typeface="Tahoma" pitchFamily="34" charset="0"/>
              </a:rPr>
              <a:t>Cu</a:t>
            </a:r>
            <a:r>
              <a:rPr kumimoji="0" lang="bg-BG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ea typeface="Times New Roman" pitchFamily="18" charset="0"/>
                <a:cs typeface="Tahoma" pitchFamily="34" charset="0"/>
              </a:rPr>
              <a:t>Co</a:t>
            </a:r>
            <a:r>
              <a:rPr kumimoji="0" lang="bg-BG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), пектин, лецитин, целулоза, ензими, етерични масла, малко незаменими аминокиселини и фитонциди. </a:t>
            </a:r>
            <a:endParaRPr kumimoji="0" lang="bg-BG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026" name="Picture 2" descr="C:\Documents and Settings\Milena\Desktop\Daucus_carota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700808"/>
            <a:ext cx="2455719" cy="396044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347864" y="4437112"/>
            <a:ext cx="37632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sz="1200" dirty="0" smtClean="0"/>
              <a:t>Културната форма морков е получена от азиатски вид.</a:t>
            </a:r>
            <a:endParaRPr lang="bg-BG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Хранителни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000" i="1" dirty="0" err="1" smtClean="0">
                <a:solidFill>
                  <a:srgbClr val="00B050"/>
                </a:solidFill>
                <a:latin typeface="Calibri" pitchFamily="34" charset="0"/>
              </a:rPr>
              <a:t>Pastinaca</a:t>
            </a:r>
            <a:r>
              <a:rPr lang="en-US" sz="3000" i="1" dirty="0" smtClean="0">
                <a:solidFill>
                  <a:srgbClr val="00B050"/>
                </a:solidFill>
                <a:latin typeface="Calibri" pitchFamily="34" charset="0"/>
              </a:rPr>
              <a:t> sativa L. – </a:t>
            </a:r>
            <a:r>
              <a:rPr lang="bg-BG" sz="3000" i="1" dirty="0" smtClean="0">
                <a:solidFill>
                  <a:srgbClr val="00B050"/>
                </a:solidFill>
                <a:latin typeface="Calibri" pitchFamily="34" charset="0"/>
              </a:rPr>
              <a:t>Пащърнак</a:t>
            </a:r>
            <a:r>
              <a:rPr lang="en-US" sz="3000" i="1" dirty="0" smtClean="0">
                <a:solidFill>
                  <a:srgbClr val="00B050"/>
                </a:solidFill>
                <a:latin typeface="Calibri" pitchFamily="34" charset="0"/>
              </a:rPr>
              <a:t>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 descr="http://t3.gstatic.com/images?q=tbn:ANd9GcTZ35yoEOnHaguhBKSSJ-qpIrrJ8q_OKmW6TbYUw0NlnFvK-z6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844824"/>
            <a:ext cx="1627380" cy="2712302"/>
          </a:xfrm>
          <a:prstGeom prst="rect">
            <a:avLst/>
          </a:prstGeom>
          <a:noFill/>
        </p:spPr>
      </p:pic>
      <p:pic>
        <p:nvPicPr>
          <p:cNvPr id="21505" name="Picture 1" descr="C:\Documents and Settings\Milena\Desktop\Pastinaca_sativa_'wild_parsnip'_2007-06-02_(plant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44824"/>
            <a:ext cx="2754304" cy="3672408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148064" y="1772816"/>
            <a:ext cx="34563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Коренът е богат на етерични масла и кумарини, а семената — етерични масла, кумарини (бергаптен, ксантотоксол, императорин) и петрозелинова киселина.</a:t>
            </a:r>
            <a:endParaRPr lang="bg-BG" dirty="0"/>
          </a:p>
        </p:txBody>
      </p:sp>
      <p:pic>
        <p:nvPicPr>
          <p:cNvPr id="21508" name="Picture 4" descr="http://www.naturefg.com/images/a-plants/pastinaca-sativ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501008"/>
            <a:ext cx="2301895" cy="1728192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11560" y="5661248"/>
            <a:ext cx="2736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медоносно растение</a:t>
            </a:r>
            <a:endParaRPr lang="bg-BG" dirty="0"/>
          </a:p>
        </p:txBody>
      </p:sp>
      <p:sp>
        <p:nvSpPr>
          <p:cNvPr id="9" name="Rectangle 8"/>
          <p:cNvSpPr/>
          <p:nvPr/>
        </p:nvSpPr>
        <p:spPr>
          <a:xfrm>
            <a:off x="3347864" y="5301208"/>
            <a:ext cx="4176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Дрога</a:t>
            </a:r>
            <a:r>
              <a:rPr lang="en-US" dirty="0" smtClean="0"/>
              <a:t>: </a:t>
            </a:r>
            <a:r>
              <a:rPr lang="bg-BG" dirty="0" smtClean="0"/>
              <a:t>Кореноплодът (</a:t>
            </a:r>
            <a:r>
              <a:rPr lang="en-US" dirty="0" smtClean="0"/>
              <a:t>Radix </a:t>
            </a:r>
            <a:r>
              <a:rPr lang="en-US" dirty="0" err="1" smtClean="0"/>
              <a:t>Pastinacae</a:t>
            </a:r>
            <a:r>
              <a:rPr lang="en-US" dirty="0" smtClean="0"/>
              <a:t>) </a:t>
            </a:r>
            <a:r>
              <a:rPr lang="bg-BG" dirty="0" smtClean="0"/>
              <a:t>и семената</a:t>
            </a:r>
            <a:r>
              <a:rPr lang="en-US" dirty="0" smtClean="0"/>
              <a:t> </a:t>
            </a:r>
            <a:r>
              <a:rPr lang="bg-BG" dirty="0" smtClean="0"/>
              <a:t>му (</a:t>
            </a:r>
            <a:r>
              <a:rPr lang="en-US" dirty="0" err="1" smtClean="0"/>
              <a:t>Semina</a:t>
            </a:r>
            <a:r>
              <a:rPr lang="en-US" dirty="0" smtClean="0"/>
              <a:t> </a:t>
            </a:r>
            <a:r>
              <a:rPr lang="en-US" dirty="0" err="1" smtClean="0"/>
              <a:t>Pastinacae</a:t>
            </a:r>
            <a:r>
              <a:rPr lang="en-US" dirty="0" smtClean="0"/>
              <a:t>).</a:t>
            </a:r>
            <a:endParaRPr lang="bg-BG" dirty="0" smtClean="0"/>
          </a:p>
          <a:p>
            <a:endParaRPr lang="bg-B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Хранителни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bg-BG" i="1" dirty="0" smtClean="0">
                <a:solidFill>
                  <a:srgbClr val="00B050"/>
                </a:solidFill>
              </a:rPr>
              <a:t>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Petroselinum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800" i="1" dirty="0" err="1" smtClean="0">
                <a:solidFill>
                  <a:srgbClr val="00B050"/>
                </a:solidFill>
                <a:latin typeface="Calibri" pitchFamily="34" charset="0"/>
              </a:rPr>
              <a:t>crispum</a:t>
            </a:r>
            <a:r>
              <a:rPr lang="en-US" sz="2800" i="1" dirty="0" smtClean="0">
                <a:solidFill>
                  <a:srgbClr val="00B050"/>
                </a:solidFill>
                <a:latin typeface="Calibri" pitchFamily="34" charset="0"/>
              </a:rPr>
              <a:t> L.</a:t>
            </a:r>
            <a:r>
              <a:rPr lang="bg-BG" sz="28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bg-BG" i="1" dirty="0" smtClean="0">
                <a:solidFill>
                  <a:srgbClr val="00B050"/>
                </a:solidFill>
              </a:rPr>
              <a:t>- </a:t>
            </a:r>
            <a:r>
              <a:rPr lang="bg-BG" sz="2800" i="1" dirty="0" smtClean="0">
                <a:solidFill>
                  <a:srgbClr val="00B050"/>
                </a:solidFill>
              </a:rPr>
              <a:t>Магданоз</a:t>
            </a:r>
          </a:p>
          <a:p>
            <a:pPr>
              <a:buNone/>
            </a:pPr>
            <a:endParaRPr lang="bg-BG" sz="2800" i="1" dirty="0">
              <a:solidFill>
                <a:srgbClr val="00B050"/>
              </a:solidFill>
            </a:endParaRPr>
          </a:p>
        </p:txBody>
      </p:sp>
      <p:pic>
        <p:nvPicPr>
          <p:cNvPr id="4" name="Picture 3" descr="Магданоз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772816"/>
            <a:ext cx="2232247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http://www.dkimages.com/discover/previews/800/200126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44824"/>
            <a:ext cx="2016224" cy="274645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43808" y="321297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alibri" pitchFamily="34" charset="0"/>
              </a:rPr>
              <a:t>Petroselinum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crispum</a:t>
            </a:r>
            <a:endParaRPr lang="bg-BG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2" y="494116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alibri" pitchFamily="34" charset="0"/>
              </a:rPr>
              <a:t>Petroselinum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tuberosum</a:t>
            </a:r>
            <a:endParaRPr lang="bg-BG" dirty="0">
              <a:latin typeface="Calibri" pitchFamily="34" charset="0"/>
            </a:endParaRPr>
          </a:p>
        </p:txBody>
      </p:sp>
      <p:pic>
        <p:nvPicPr>
          <p:cNvPr id="2050" name="Picture 2" descr="http://www.agrointegral.com/parsley-bg_clip_image002_0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3717032"/>
            <a:ext cx="1536077" cy="1944215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2843808" y="5589240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Petroselinum </a:t>
            </a:r>
            <a:r>
              <a:rPr lang="en-US" dirty="0" err="1" smtClean="0"/>
              <a:t>neapolitanum</a:t>
            </a:r>
            <a:endParaRPr lang="bg-BG" dirty="0"/>
          </a:p>
        </p:txBody>
      </p:sp>
      <p:sp>
        <p:nvSpPr>
          <p:cNvPr id="11" name="Rectangle 10"/>
          <p:cNvSpPr/>
          <p:nvPr/>
        </p:nvSpPr>
        <p:spPr>
          <a:xfrm>
            <a:off x="5940152" y="1484784"/>
            <a:ext cx="29523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Дрога</a:t>
            </a:r>
            <a:r>
              <a:rPr lang="en-US" dirty="0" smtClean="0"/>
              <a:t>:  </a:t>
            </a:r>
            <a:r>
              <a:rPr lang="bg-BG" dirty="0" smtClean="0"/>
              <a:t>Плодчетата</a:t>
            </a:r>
            <a:r>
              <a:rPr lang="en-US" dirty="0" smtClean="0"/>
              <a:t>(</a:t>
            </a:r>
            <a:r>
              <a:rPr lang="en-US" dirty="0" err="1" smtClean="0"/>
              <a:t>Fructus</a:t>
            </a:r>
            <a:r>
              <a:rPr lang="en-US" dirty="0" smtClean="0"/>
              <a:t> Petroselini), </a:t>
            </a:r>
            <a:r>
              <a:rPr lang="bg-BG" dirty="0" smtClean="0"/>
              <a:t>пресните листа заедно със стръкчетата</a:t>
            </a:r>
          </a:p>
          <a:p>
            <a:r>
              <a:rPr lang="en-US" dirty="0" smtClean="0"/>
              <a:t>(Folia Petroselini, </a:t>
            </a:r>
            <a:r>
              <a:rPr lang="en-US" dirty="0" err="1" smtClean="0"/>
              <a:t>Herba</a:t>
            </a:r>
            <a:r>
              <a:rPr lang="en-US" dirty="0" smtClean="0"/>
              <a:t> Petroselini)</a:t>
            </a:r>
            <a:r>
              <a:rPr lang="bg-BG" dirty="0" smtClean="0"/>
              <a:t> и </a:t>
            </a:r>
            <a:r>
              <a:rPr lang="bg-BG" dirty="0" smtClean="0"/>
              <a:t>кореноплодите</a:t>
            </a:r>
            <a:r>
              <a:rPr lang="en-US" dirty="0" smtClean="0"/>
              <a:t> (</a:t>
            </a:r>
            <a:r>
              <a:rPr lang="en-US" dirty="0" smtClean="0"/>
              <a:t>Radix Petroselini).</a:t>
            </a:r>
            <a:endParaRPr lang="bg-BG" dirty="0" smtClean="0"/>
          </a:p>
          <a:p>
            <a:endParaRPr lang="bg-BG" dirty="0" smtClean="0"/>
          </a:p>
          <a:p>
            <a:endParaRPr lang="bg-BG" dirty="0" smtClean="0"/>
          </a:p>
          <a:p>
            <a:r>
              <a:rPr lang="bg-BG" dirty="0" smtClean="0"/>
              <a:t>Богат на витамин А</a:t>
            </a:r>
            <a:r>
              <a:rPr lang="en-US" dirty="0" smtClean="0"/>
              <a:t>,</a:t>
            </a:r>
            <a:r>
              <a:rPr lang="bg-BG" dirty="0" smtClean="0"/>
              <a:t> С</a:t>
            </a:r>
            <a:r>
              <a:rPr lang="en-US" dirty="0" smtClean="0"/>
              <a:t>, K, </a:t>
            </a:r>
            <a:r>
              <a:rPr lang="bg-BG" dirty="0" smtClean="0"/>
              <a:t>фолиева киселина</a:t>
            </a:r>
          </a:p>
          <a:p>
            <a:r>
              <a:rPr lang="bg-BG" dirty="0" smtClean="0"/>
              <a:t>Минерали</a:t>
            </a:r>
            <a:r>
              <a:rPr lang="en-US" dirty="0" smtClean="0"/>
              <a:t> (</a:t>
            </a:r>
            <a:r>
              <a:rPr lang="en-US" dirty="0" smtClean="0"/>
              <a:t>Fe, K, Ca),</a:t>
            </a:r>
            <a:r>
              <a:rPr lang="bg-BG" dirty="0" smtClean="0"/>
              <a:t> есенциални масла</a:t>
            </a:r>
          </a:p>
          <a:p>
            <a:r>
              <a:rPr lang="bg-BG" dirty="0" smtClean="0"/>
              <a:t>и флавоноиди.</a:t>
            </a:r>
          </a:p>
          <a:p>
            <a:endParaRPr lang="bg-B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Хранителни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219200"/>
            <a:ext cx="8291264" cy="4946104"/>
          </a:xfrm>
        </p:spPr>
        <p:txBody>
          <a:bodyPr/>
          <a:lstStyle/>
          <a:p>
            <a:pPr>
              <a:buNone/>
            </a:pPr>
            <a:r>
              <a:rPr lang="en-US" sz="2800" i="1" dirty="0" err="1" smtClean="0">
                <a:solidFill>
                  <a:srgbClr val="00B050"/>
                </a:solidFill>
              </a:rPr>
              <a:t>Anethum</a:t>
            </a:r>
            <a:r>
              <a:rPr lang="en-US" sz="2800" i="1" dirty="0" smtClean="0">
                <a:solidFill>
                  <a:srgbClr val="00B050"/>
                </a:solidFill>
              </a:rPr>
              <a:t> </a:t>
            </a:r>
            <a:r>
              <a:rPr lang="en-US" sz="2800" i="1" dirty="0" err="1" smtClean="0">
                <a:solidFill>
                  <a:srgbClr val="00B050"/>
                </a:solidFill>
              </a:rPr>
              <a:t>graveolens</a:t>
            </a:r>
            <a:r>
              <a:rPr lang="bg-BG" sz="2800" i="1" dirty="0" smtClean="0">
                <a:solidFill>
                  <a:srgbClr val="00B050"/>
                </a:solidFill>
              </a:rPr>
              <a:t> </a:t>
            </a:r>
            <a:r>
              <a:rPr lang="en-US" sz="2800" i="1" dirty="0" smtClean="0">
                <a:solidFill>
                  <a:srgbClr val="00B050"/>
                </a:solidFill>
              </a:rPr>
              <a:t>L.</a:t>
            </a:r>
            <a:r>
              <a:rPr lang="bg-BG" sz="2800" i="1" dirty="0" smtClean="0">
                <a:solidFill>
                  <a:srgbClr val="00B050"/>
                </a:solidFill>
              </a:rPr>
              <a:t>- Копър</a:t>
            </a:r>
            <a:endParaRPr lang="bg-BG" i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C:\Documents and Settings\Milena\Desktop\New Folder\AnethumGraveolens0407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2159747" cy="3096344"/>
          </a:xfrm>
          <a:prstGeom prst="rect">
            <a:avLst/>
          </a:prstGeom>
          <a:noFill/>
        </p:spPr>
      </p:pic>
      <p:pic>
        <p:nvPicPr>
          <p:cNvPr id="2051" name="Picture 3" descr="C:\Documents and Settings\Milena\Desktop\New Folder\Anethum_graveolens_see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365104"/>
            <a:ext cx="2256252" cy="1692188"/>
          </a:xfrm>
          <a:prstGeom prst="rect">
            <a:avLst/>
          </a:prstGeom>
          <a:noFill/>
        </p:spPr>
      </p:pic>
      <p:pic>
        <p:nvPicPr>
          <p:cNvPr id="2052" name="Picture 4" descr="C:\Documents and Settings\Milena\Desktop\New Folder\anethum graveolens 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1772816"/>
            <a:ext cx="1840398" cy="1872208"/>
          </a:xfrm>
          <a:prstGeom prst="rect">
            <a:avLst/>
          </a:prstGeom>
          <a:noFill/>
        </p:spPr>
      </p:pic>
      <p:pic>
        <p:nvPicPr>
          <p:cNvPr id="5122" name="Picture 2" descr="http://botany.csdl.tamu.edu/FLORA/301Manhart/Dicots/Rosidae/Api/fa050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1944" y="3861049"/>
            <a:ext cx="2238087" cy="1008112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860032" y="1772817"/>
            <a:ext cx="352839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Всички части на растението съдържат етерично масло.</a:t>
            </a:r>
          </a:p>
          <a:p>
            <a:r>
              <a:rPr lang="bg-BG" dirty="0" smtClean="0"/>
              <a:t>Богати на фолиева киселина (витамин В9), каротин (провитамин А) и витамини С и Е. </a:t>
            </a:r>
          </a:p>
          <a:p>
            <a:r>
              <a:rPr lang="bg-BG" dirty="0" smtClean="0"/>
              <a:t>Успокоително и газогонно средство</a:t>
            </a:r>
            <a:r>
              <a:rPr lang="en-US" dirty="0" smtClean="0"/>
              <a:t>,</a:t>
            </a:r>
            <a:r>
              <a:rPr lang="bg-BG" dirty="0" smtClean="0"/>
              <a:t> етеричното масло в сапунена и ликьорената промишленост.</a:t>
            </a:r>
          </a:p>
          <a:p>
            <a:endParaRPr lang="bg-BG" dirty="0" smtClean="0"/>
          </a:p>
          <a:p>
            <a:endParaRPr lang="bg-BG" dirty="0" smtClean="0"/>
          </a:p>
          <a:p>
            <a:endParaRPr lang="bg-BG" dirty="0" smtClean="0"/>
          </a:p>
          <a:p>
            <a:endParaRPr lang="bg-BG" dirty="0" smtClean="0"/>
          </a:p>
          <a:p>
            <a:endParaRPr lang="bg-BG" dirty="0" smtClean="0"/>
          </a:p>
          <a:p>
            <a:endParaRPr lang="bg-BG" dirty="0" smtClean="0"/>
          </a:p>
          <a:p>
            <a:endParaRPr lang="bg-BG" dirty="0" smtClean="0"/>
          </a:p>
          <a:p>
            <a:endParaRPr lang="bg-BG" dirty="0" smtClean="0"/>
          </a:p>
        </p:txBody>
      </p:sp>
      <p:sp>
        <p:nvSpPr>
          <p:cNvPr id="9" name="Rectangle 8"/>
          <p:cNvSpPr/>
          <p:nvPr/>
        </p:nvSpPr>
        <p:spPr>
          <a:xfrm>
            <a:off x="323528" y="5229200"/>
            <a:ext cx="40324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Дрога</a:t>
            </a:r>
            <a:r>
              <a:rPr lang="en-US" dirty="0" smtClean="0"/>
              <a:t>: </a:t>
            </a:r>
            <a:r>
              <a:rPr lang="bg-BG" dirty="0" smtClean="0"/>
              <a:t> Зрелите</a:t>
            </a:r>
            <a:r>
              <a:rPr lang="en-US" dirty="0" smtClean="0"/>
              <a:t> </a:t>
            </a:r>
            <a:r>
              <a:rPr lang="bg-BG" dirty="0" smtClean="0"/>
              <a:t>плодчета</a:t>
            </a:r>
            <a:r>
              <a:rPr lang="en-US" dirty="0" smtClean="0"/>
              <a:t> (</a:t>
            </a:r>
            <a:r>
              <a:rPr lang="en-US" dirty="0" err="1" smtClean="0"/>
              <a:t>Fructus</a:t>
            </a:r>
            <a:r>
              <a:rPr lang="en-US" dirty="0" smtClean="0"/>
              <a:t> </a:t>
            </a:r>
            <a:r>
              <a:rPr lang="en-US" dirty="0" err="1" smtClean="0"/>
              <a:t>Anethi</a:t>
            </a:r>
            <a:r>
              <a:rPr lang="en-US" dirty="0" smtClean="0"/>
              <a:t>), </a:t>
            </a:r>
            <a:r>
              <a:rPr lang="bg-BG" dirty="0" smtClean="0"/>
              <a:t>цялата цъфтяща надземна част в свежо </a:t>
            </a:r>
            <a:r>
              <a:rPr lang="bg-BG" dirty="0" smtClean="0"/>
              <a:t>състояние</a:t>
            </a:r>
            <a:r>
              <a:rPr lang="en-US" dirty="0" smtClean="0"/>
              <a:t> (</a:t>
            </a:r>
            <a:r>
              <a:rPr lang="en-US" dirty="0" err="1" smtClean="0"/>
              <a:t>Herba</a:t>
            </a:r>
            <a:r>
              <a:rPr lang="en-US" dirty="0" smtClean="0"/>
              <a:t> </a:t>
            </a:r>
            <a:r>
              <a:rPr lang="en-US" dirty="0" err="1" smtClean="0"/>
              <a:t>Anethi</a:t>
            </a:r>
            <a:r>
              <a:rPr lang="en-US" dirty="0" smtClean="0"/>
              <a:t>). </a:t>
            </a:r>
            <a:endParaRPr lang="bg-BG" dirty="0" smtClean="0"/>
          </a:p>
          <a:p>
            <a:endParaRPr lang="bg-BG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1454</TotalTime>
  <Words>1366</Words>
  <Application>Microsoft Office PowerPoint</Application>
  <PresentationFormat>On-screen Show (4:3)</PresentationFormat>
  <Paragraphs>191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Origin</vt:lpstr>
      <vt:lpstr>Лечебни видове от сем. Apiaceae</vt:lpstr>
      <vt:lpstr>Съдържание</vt:lpstr>
      <vt:lpstr>Общо разпространение</vt:lpstr>
      <vt:lpstr>Разпространение в България</vt:lpstr>
      <vt:lpstr>Характеристика</vt:lpstr>
      <vt:lpstr>Хранителни</vt:lpstr>
      <vt:lpstr>Хранителни</vt:lpstr>
      <vt:lpstr>Хранителни</vt:lpstr>
      <vt:lpstr>Хранителни</vt:lpstr>
      <vt:lpstr>Хранителни</vt:lpstr>
      <vt:lpstr>Подправки</vt:lpstr>
      <vt:lpstr>Подправки</vt:lpstr>
      <vt:lpstr>Подправки</vt:lpstr>
      <vt:lpstr>Подправки</vt:lpstr>
      <vt:lpstr>Лечебни</vt:lpstr>
      <vt:lpstr>Лечебни</vt:lpstr>
      <vt:lpstr>Лечебни</vt:lpstr>
      <vt:lpstr>Лечебни</vt:lpstr>
      <vt:lpstr>Лечебни</vt:lpstr>
      <vt:lpstr>Лечебни</vt:lpstr>
      <vt:lpstr>Защитени</vt:lpstr>
      <vt:lpstr>Защитени</vt:lpstr>
      <vt:lpstr>Защитени</vt:lpstr>
      <vt:lpstr>Плевели</vt:lpstr>
      <vt:lpstr>Плевели</vt:lpstr>
      <vt:lpstr>Плевели</vt:lpstr>
      <vt:lpstr>Плевели</vt:lpstr>
      <vt:lpstr>Ендемити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Лечебни видове от сем. Apiaceae</dc:title>
  <dc:creator>Milena</dc:creator>
  <cp:lastModifiedBy>Philip</cp:lastModifiedBy>
  <cp:revision>458</cp:revision>
  <dcterms:created xsi:type="dcterms:W3CDTF">2010-12-19T10:14:52Z</dcterms:created>
  <dcterms:modified xsi:type="dcterms:W3CDTF">2011-01-06T16:05:01Z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